
<file path=[Content_Types].xml><?xml version="1.0" encoding="utf-8"?>
<Types xmlns="http://schemas.openxmlformats.org/package/2006/content-types">
  <Default Extension="bin" ContentType="application/vnd.openxmlformats-officedocument.oleObject"/>
  <Default Extension="emf" ContentType="image/x-emf"/>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handoutMasterIdLst>
    <p:handoutMasterId r:id="rId34"/>
  </p:handoutMasterIdLst>
  <p:sldIdLst>
    <p:sldId id="450" r:id="rId2"/>
    <p:sldId id="589" r:id="rId3"/>
    <p:sldId id="652" r:id="rId4"/>
    <p:sldId id="653" r:id="rId5"/>
    <p:sldId id="654" r:id="rId6"/>
    <p:sldId id="655" r:id="rId7"/>
    <p:sldId id="656" r:id="rId8"/>
    <p:sldId id="604" r:id="rId9"/>
    <p:sldId id="657" r:id="rId10"/>
    <p:sldId id="658" r:id="rId11"/>
    <p:sldId id="659" r:id="rId12"/>
    <p:sldId id="660" r:id="rId13"/>
    <p:sldId id="662" r:id="rId14"/>
    <p:sldId id="663" r:id="rId15"/>
    <p:sldId id="664" r:id="rId16"/>
    <p:sldId id="665" r:id="rId17"/>
    <p:sldId id="661" r:id="rId18"/>
    <p:sldId id="666" r:id="rId19"/>
    <p:sldId id="667" r:id="rId20"/>
    <p:sldId id="679" r:id="rId21"/>
    <p:sldId id="677" r:id="rId22"/>
    <p:sldId id="678" r:id="rId23"/>
    <p:sldId id="668" r:id="rId24"/>
    <p:sldId id="669" r:id="rId25"/>
    <p:sldId id="670" r:id="rId26"/>
    <p:sldId id="671" r:id="rId27"/>
    <p:sldId id="672" r:id="rId28"/>
    <p:sldId id="673" r:id="rId29"/>
    <p:sldId id="674" r:id="rId30"/>
    <p:sldId id="675" r:id="rId31"/>
    <p:sldId id="676"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0FF00"/>
    <a:srgbClr val="0432FF"/>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588" autoAdjust="0"/>
    <p:restoredTop sz="95588" autoAdjust="0"/>
  </p:normalViewPr>
  <p:slideViewPr>
    <p:cSldViewPr snapToGrid="0" snapToObjects="1">
      <p:cViewPr varScale="1">
        <p:scale>
          <a:sx n="105" d="100"/>
          <a:sy n="105" d="100"/>
        </p:scale>
        <p:origin x="1760" y="20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2/6/20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2.tiff>
</file>

<file path=ppt/media/image3.tiff>
</file>

<file path=ppt/media/image5.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2/6/20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 so we have spent roughly two weeks talking about the divide and conquer. It is essentially a technique to solve large problem. (explain … )</a:t>
            </a:r>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many applications of divide and conquer, including sorting, the most fundamental component for all computational problems. Because of its importance, there are just too many sorting algorithms available in the world.</a:t>
            </a:r>
          </a:p>
          <a:p>
            <a:endParaRPr lang="en-US" dirty="0"/>
          </a:p>
          <a:p>
            <a:r>
              <a:rPr lang="en-US" dirty="0"/>
              <a:t>For example, we have bubble sort, that is a N square algorithm, insertion sort we talked about last time and that is also a N square algorithm, selection sort, quick sort, merge sort we talked about last time using divide and conquer to get a </a:t>
            </a:r>
            <a:r>
              <a:rPr lang="en-US" dirty="0" err="1"/>
              <a:t>NlogN</a:t>
            </a:r>
            <a:r>
              <a:rPr lang="en-US" dirty="0"/>
              <a:t> speed, other sorting algorithms include heap sort, radix sort, and so on so forth.</a:t>
            </a:r>
          </a:p>
        </p:txBody>
      </p:sp>
      <p:sp>
        <p:nvSpPr>
          <p:cNvPr id="4" name="Slide Number Placeholder 3"/>
          <p:cNvSpPr>
            <a:spLocks noGrp="1"/>
          </p:cNvSpPr>
          <p:nvPr>
            <p:ph type="sldNum" sz="quarter" idx="5"/>
          </p:nvPr>
        </p:nvSpPr>
        <p:spPr/>
        <p:txBody>
          <a:bodyPr/>
          <a:lstStyle/>
          <a:p>
            <a:fld id="{AAE100B7-F0F0-BA4B-98D9-DC51A8C921F3}" type="slidenum">
              <a:rPr lang="en-US" smtClean="0"/>
              <a:t>2</a:t>
            </a:fld>
            <a:endParaRPr lang="en-US"/>
          </a:p>
        </p:txBody>
      </p:sp>
    </p:spTree>
    <p:extLst>
      <p:ext uri="{BB962C8B-B14F-4D97-AF65-F5344CB8AC3E}">
        <p14:creationId xmlns:p14="http://schemas.microsoft.com/office/powerpoint/2010/main" val="27971167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question is, there are so many sorting algorithms, which one I should use? Do I use bubble sort, or merge sort or quick sort? Well, the answer is NOT depend, in fact, </a:t>
            </a:r>
            <a:r>
              <a:rPr lang="en-US" dirty="0" err="1"/>
              <a:t>waht</a:t>
            </a:r>
            <a:r>
              <a:rPr lang="en-US" dirty="0"/>
              <a:t> you need is, for 90% of the problems, std::sort, and that's the sorting algorithm in C++ standard library. It's very fast, and it is a mix of different algorithms together to sort the items. Fast enough, most of cases, std::sort is more than enough. So, just use it. But it's always to understand how divide and conquer can help sort. Actually, std::sort applies divide and conquer to some extent.</a:t>
            </a:r>
          </a:p>
          <a:p>
            <a:endParaRPr lang="en-US" dirty="0"/>
          </a:p>
          <a:p>
            <a:r>
              <a:rPr lang="en-US" dirty="0"/>
              <a:t>(explain...)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8</a:t>
            </a:fld>
            <a:endParaRPr lang="en-US"/>
          </a:p>
        </p:txBody>
      </p:sp>
    </p:spTree>
    <p:extLst>
      <p:ext uri="{BB962C8B-B14F-4D97-AF65-F5344CB8AC3E}">
        <p14:creationId xmlns:p14="http://schemas.microsoft.com/office/powerpoint/2010/main" val="2300984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2/6/20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2/6/20</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2/6/20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2/6/20</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2/6/20</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2/6/20</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2/6/20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2/6/20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2/6/20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6.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en.cppreference.com/w/cpp/container/set"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en.cppreference.com/w/cpp/container/unordered_map" TargetMode="External"/><Relationship Id="rId5" Type="http://schemas.openxmlformats.org/officeDocument/2006/relationships/hyperlink" Target="https://en.cppreference.com/w/cpp/container/unordered_set" TargetMode="External"/><Relationship Id="rId4" Type="http://schemas.openxmlformats.org/officeDocument/2006/relationships/hyperlink" Target="https://en.cppreference.com/w/cpp/container/map" TargetMode="Externa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688058"/>
            <a:ext cx="7980533" cy="2221397"/>
          </a:xfrm>
        </p:spPr>
        <p:txBody>
          <a:bodyPr/>
          <a:lstStyle/>
          <a:p>
            <a:r>
              <a:rPr lang="en-US" sz="4800" dirty="0"/>
              <a:t>Lecture 5: Hash Table</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EE3FBBC-83FD-AC42-B275-64C90D0D4433}"/>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88BBD15C-4BD9-764F-981C-9419827731DE}"/>
              </a:ext>
            </a:extLst>
          </p:cNvPr>
          <p:cNvSpPr>
            <a:spLocks noGrp="1"/>
          </p:cNvSpPr>
          <p:nvPr>
            <p:ph type="title"/>
          </p:nvPr>
        </p:nvSpPr>
        <p:spPr/>
        <p:txBody>
          <a:bodyPr/>
          <a:lstStyle/>
          <a:p>
            <a:r>
              <a:rPr lang="en-US" dirty="0"/>
              <a:t>Hash Table Terminology</a:t>
            </a:r>
          </a:p>
        </p:txBody>
      </p:sp>
      <p:sp>
        <p:nvSpPr>
          <p:cNvPr id="4" name="Content Placeholder 3">
            <a:extLst>
              <a:ext uri="{FF2B5EF4-FFF2-40B4-BE49-F238E27FC236}">
                <a16:creationId xmlns:a16="http://schemas.microsoft.com/office/drawing/2014/main" id="{0C2B9715-A5A3-A04E-A70D-196FECE470D1}"/>
              </a:ext>
            </a:extLst>
          </p:cNvPr>
          <p:cNvSpPr>
            <a:spLocks noGrp="1"/>
          </p:cNvSpPr>
          <p:nvPr>
            <p:ph idx="1"/>
          </p:nvPr>
        </p:nvSpPr>
        <p:spPr/>
        <p:txBody>
          <a:bodyPr/>
          <a:lstStyle/>
          <a:p>
            <a:pPr algn="just"/>
            <a:r>
              <a:rPr lang="en-US" altLang="zh-TW" b="0" dirty="0"/>
              <a:t>Bucket: The size of f(x) for the hash table</a:t>
            </a:r>
            <a:endParaRPr lang="zh-TW" altLang="en-US" b="0" dirty="0">
              <a:solidFill>
                <a:schemeClr val="accent5">
                  <a:lumMod val="75000"/>
                </a:schemeClr>
              </a:solidFill>
            </a:endParaRPr>
          </a:p>
          <a:p>
            <a:pPr algn="just"/>
            <a:r>
              <a:rPr lang="en-US" altLang="zh-TW" b="0" dirty="0"/>
              <a:t>Slot: The size of each bucket</a:t>
            </a:r>
          </a:p>
          <a:p>
            <a:pPr algn="just"/>
            <a:r>
              <a:rPr lang="en-US" altLang="zh-TW" b="0" dirty="0"/>
              <a:t>Collision: x</a:t>
            </a:r>
            <a:r>
              <a:rPr lang="en-US" altLang="zh-TW" b="0" baseline="-25000" dirty="0"/>
              <a:t>1</a:t>
            </a:r>
            <a:r>
              <a:rPr lang="en-US" altLang="zh-TW" b="0" dirty="0"/>
              <a:t> != x</a:t>
            </a:r>
            <a:r>
              <a:rPr lang="en-US" altLang="zh-TW" b="0" baseline="-25000" dirty="0"/>
              <a:t>2</a:t>
            </a:r>
            <a:r>
              <a:rPr lang="en-US" altLang="zh-TW" b="0" dirty="0"/>
              <a:t>, while f(x</a:t>
            </a:r>
            <a:r>
              <a:rPr lang="en-US" altLang="zh-TW" b="0" baseline="-25000" dirty="0"/>
              <a:t>1</a:t>
            </a:r>
            <a:r>
              <a:rPr lang="en-US" altLang="zh-TW" b="0" dirty="0"/>
              <a:t>)=f(x</a:t>
            </a:r>
            <a:r>
              <a:rPr lang="en-US" altLang="zh-TW" b="0" baseline="-25000" dirty="0"/>
              <a:t>2</a:t>
            </a:r>
            <a:r>
              <a:rPr lang="en-US" altLang="zh-TW" b="0" dirty="0"/>
              <a:t>)</a:t>
            </a:r>
            <a:endParaRPr lang="zh-TW" altLang="en-US" b="0" dirty="0"/>
          </a:p>
          <a:p>
            <a:pPr algn="just"/>
            <a:r>
              <a:rPr lang="en-US" altLang="zh-TW" b="0" dirty="0"/>
              <a:t>Overflow: The size of bucket is full</a:t>
            </a:r>
            <a:endParaRPr lang="zh-TW" altLang="en-US" b="0" dirty="0">
              <a:solidFill>
                <a:srgbClr val="FF0000"/>
              </a:solidFill>
            </a:endParaRPr>
          </a:p>
          <a:p>
            <a:pPr algn="just"/>
            <a:endParaRPr lang="en-US" altLang="zh-TW" b="0" dirty="0"/>
          </a:p>
          <a:p>
            <a:pPr lvl="1" algn="just"/>
            <a:endParaRPr lang="en-US" altLang="zh-TW" dirty="0"/>
          </a:p>
          <a:p>
            <a:pPr algn="just"/>
            <a:endParaRPr lang="en-US" altLang="zh-TW" b="0" dirty="0"/>
          </a:p>
          <a:p>
            <a:endParaRPr lang="en-US" b="0" dirty="0"/>
          </a:p>
        </p:txBody>
      </p:sp>
      <p:pic>
        <p:nvPicPr>
          <p:cNvPr id="11" name="Picture 10">
            <a:extLst>
              <a:ext uri="{FF2B5EF4-FFF2-40B4-BE49-F238E27FC236}">
                <a16:creationId xmlns:a16="http://schemas.microsoft.com/office/drawing/2014/main" id="{D96E9E51-71A7-6641-94E1-57A0DA39E106}"/>
              </a:ext>
            </a:extLst>
          </p:cNvPr>
          <p:cNvPicPr>
            <a:picLocks noChangeAspect="1"/>
          </p:cNvPicPr>
          <p:nvPr/>
        </p:nvPicPr>
        <p:blipFill>
          <a:blip r:embed="rId2"/>
          <a:stretch>
            <a:fillRect/>
          </a:stretch>
        </p:blipFill>
        <p:spPr>
          <a:xfrm>
            <a:off x="1985990" y="3209544"/>
            <a:ext cx="4481778" cy="3271698"/>
          </a:xfrm>
          <a:prstGeom prst="rect">
            <a:avLst/>
          </a:prstGeom>
        </p:spPr>
      </p:pic>
    </p:spTree>
    <p:extLst>
      <p:ext uri="{BB962C8B-B14F-4D97-AF65-F5344CB8AC3E}">
        <p14:creationId xmlns:p14="http://schemas.microsoft.com/office/powerpoint/2010/main" val="32065141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F51299A-3866-4242-8FF8-E553DD14AECD}"/>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FD7A25EC-E780-3541-B2B1-2C21609BABEB}"/>
              </a:ext>
            </a:extLst>
          </p:cNvPr>
          <p:cNvSpPr>
            <a:spLocks noGrp="1"/>
          </p:cNvSpPr>
          <p:nvPr>
            <p:ph type="title"/>
          </p:nvPr>
        </p:nvSpPr>
        <p:spPr/>
        <p:txBody>
          <a:bodyPr/>
          <a:lstStyle/>
          <a:p>
            <a:r>
              <a:rPr lang="en-US" dirty="0"/>
              <a:t>Hash Function</a:t>
            </a:r>
          </a:p>
        </p:txBody>
      </p:sp>
      <p:sp>
        <p:nvSpPr>
          <p:cNvPr id="4" name="Content Placeholder 3">
            <a:extLst>
              <a:ext uri="{FF2B5EF4-FFF2-40B4-BE49-F238E27FC236}">
                <a16:creationId xmlns:a16="http://schemas.microsoft.com/office/drawing/2014/main" id="{1D5EC360-4EF0-CC40-85B3-E13137400F0F}"/>
              </a:ext>
            </a:extLst>
          </p:cNvPr>
          <p:cNvSpPr>
            <a:spLocks noGrp="1"/>
          </p:cNvSpPr>
          <p:nvPr>
            <p:ph idx="1"/>
          </p:nvPr>
        </p:nvSpPr>
        <p:spPr/>
        <p:txBody>
          <a:bodyPr/>
          <a:lstStyle/>
          <a:p>
            <a:pPr algn="just"/>
            <a:r>
              <a:rPr lang="en-US" altLang="zh-TW" b="0" dirty="0"/>
              <a:t>A hash function is a </a:t>
            </a:r>
            <a:r>
              <a:rPr lang="en-US" altLang="zh-TW" b="0" dirty="0">
                <a:solidFill>
                  <a:srgbClr val="FF0000"/>
                </a:solidFill>
              </a:rPr>
              <a:t>well-defined procedure</a:t>
            </a:r>
            <a:r>
              <a:rPr lang="en-US" altLang="zh-TW" b="0" dirty="0"/>
              <a:t> or </a:t>
            </a:r>
            <a:r>
              <a:rPr lang="en-US" altLang="zh-TW" b="0" dirty="0">
                <a:solidFill>
                  <a:srgbClr val="FF0000"/>
                </a:solidFill>
              </a:rPr>
              <a:t>mathematical function</a:t>
            </a:r>
            <a:r>
              <a:rPr lang="en-US" altLang="zh-TW" b="0" dirty="0"/>
              <a:t> which converts a large, possibly variable-sized amount of data into a small datum, usually a single integer that may serve as an index to an array. The values returned by a hash function are called hash values, hash codes, hash sums, or simply hashes.</a:t>
            </a:r>
            <a:endParaRPr lang="zh-TW" altLang="en-US" b="0" dirty="0">
              <a:solidFill>
                <a:schemeClr val="accent5">
                  <a:lumMod val="75000"/>
                </a:schemeClr>
              </a:solidFill>
            </a:endParaRPr>
          </a:p>
          <a:p>
            <a:pPr lvl="1" algn="just"/>
            <a:r>
              <a:rPr lang="en-US" altLang="zh-TW" dirty="0"/>
              <a:t>CFGA </a:t>
            </a:r>
            <a:r>
              <a:rPr lang="en-US" altLang="zh-TW" dirty="0">
                <a:sym typeface="Wingdings" pitchFamily="2" charset="2"/>
              </a:rPr>
              <a:t> 3671 (turn to a number)  13476241 (square the number)  762 (take the mid 3 numbers)</a:t>
            </a:r>
            <a:endParaRPr lang="en-US" altLang="zh-TW" dirty="0"/>
          </a:p>
          <a:p>
            <a:pPr lvl="1" algn="just"/>
            <a:endParaRPr lang="en-US" altLang="zh-TW" b="0" dirty="0"/>
          </a:p>
          <a:p>
            <a:endParaRPr lang="en-US" dirty="0"/>
          </a:p>
        </p:txBody>
      </p:sp>
    </p:spTree>
    <p:extLst>
      <p:ext uri="{BB962C8B-B14F-4D97-AF65-F5344CB8AC3E}">
        <p14:creationId xmlns:p14="http://schemas.microsoft.com/office/powerpoint/2010/main" val="1243511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B19956A-3A37-934A-A22E-D282E2FA1B10}"/>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330980FD-DA3F-274B-924F-0351BFCFC255}"/>
              </a:ext>
            </a:extLst>
          </p:cNvPr>
          <p:cNvSpPr>
            <a:spLocks noGrp="1"/>
          </p:cNvSpPr>
          <p:nvPr>
            <p:ph type="title"/>
          </p:nvPr>
        </p:nvSpPr>
        <p:spPr/>
        <p:txBody>
          <a:bodyPr/>
          <a:lstStyle/>
          <a:p>
            <a:r>
              <a:rPr lang="en-US" dirty="0"/>
              <a:t>Shift Folding Hash Function</a:t>
            </a:r>
          </a:p>
        </p:txBody>
      </p:sp>
      <p:sp>
        <p:nvSpPr>
          <p:cNvPr id="5" name="Rectangle 3">
            <a:extLst>
              <a:ext uri="{FF2B5EF4-FFF2-40B4-BE49-F238E27FC236}">
                <a16:creationId xmlns:a16="http://schemas.microsoft.com/office/drawing/2014/main" id="{A4BFAC20-E8ED-B348-9D8D-EDB8CDFAB1B6}"/>
              </a:ext>
            </a:extLst>
          </p:cNvPr>
          <p:cNvSpPr txBox="1">
            <a:spLocks noChangeArrowheads="1"/>
          </p:cNvSpPr>
          <p:nvPr/>
        </p:nvSpPr>
        <p:spPr>
          <a:xfrm>
            <a:off x="710617" y="2158579"/>
            <a:ext cx="4179917" cy="3724275"/>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altLang="zh-TW" sz="2400" b="0" i="0" u="none" strike="noStrike" kern="1200" cap="none" spc="0" normalizeH="0" baseline="0" noProof="0" dirty="0">
                <a:ln>
                  <a:noFill/>
                </a:ln>
                <a:solidFill>
                  <a:schemeClr val="tx1"/>
                </a:solidFill>
                <a:effectLst/>
                <a:uLnTx/>
                <a:uFillTx/>
                <a:latin typeface="+mn-lt"/>
                <a:ea typeface="+mn-ea"/>
                <a:cs typeface="+mn-cs"/>
              </a:rPr>
              <a:t>Shift folding</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altLang="zh-TW" sz="2400" b="0" i="0" u="none" strike="noStrike" kern="1200" cap="none" spc="0" normalizeH="0" baseline="0" noProof="0" dirty="0">
                <a:ln>
                  <a:noFill/>
                </a:ln>
                <a:solidFill>
                  <a:schemeClr val="tx1"/>
                </a:solidFill>
                <a:effectLst/>
                <a:uLnTx/>
                <a:uFillTx/>
                <a:latin typeface="+mn-lt"/>
                <a:ea typeface="+mn-ea"/>
                <a:cs typeface="+mn-cs"/>
              </a:rPr>
              <a:t>Ex.</a:t>
            </a:r>
            <a:r>
              <a:rPr kumimoji="0" lang="zh-TW" altLang="en-US"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TW" sz="2400" b="0" i="0" u="none" strike="noStrike" kern="1200" cap="none" spc="0" normalizeH="0" baseline="0" noProof="0" dirty="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tabLst/>
              <a:defRPr/>
            </a:pPr>
            <a:r>
              <a:rPr kumimoji="0" lang="en-US" altLang="zh-TW" sz="2400" b="0" i="0" u="none" strike="noStrike" kern="1200" cap="none" spc="0" normalizeH="0" baseline="0" noProof="0" dirty="0">
                <a:ln>
                  <a:noFill/>
                </a:ln>
                <a:solidFill>
                  <a:schemeClr val="tx1"/>
                </a:solidFill>
                <a:effectLst/>
                <a:uLnTx/>
                <a:uFillTx/>
                <a:latin typeface="+mn-lt"/>
                <a:ea typeface="+mn-ea"/>
                <a:cs typeface="+mn-cs"/>
              </a:rPr>
              <a:t>	key word X</a:t>
            </a:r>
          </a:p>
          <a:p>
            <a:pPr marL="342900" marR="0" lvl="0" indent="-342900" algn="l" defTabSz="914400" rtl="0" eaLnBrk="1" fontAlgn="auto" latinLnBrk="0" hangingPunct="1">
              <a:lnSpc>
                <a:spcPct val="100000"/>
              </a:lnSpc>
              <a:spcBef>
                <a:spcPct val="20000"/>
              </a:spcBef>
              <a:spcAft>
                <a:spcPts val="0"/>
              </a:spcAft>
              <a:buClrTx/>
              <a:buSzTx/>
              <a:tabLst/>
              <a:defRPr/>
            </a:pPr>
            <a:r>
              <a:rPr lang="en-US" altLang="zh-TW" sz="2400" dirty="0"/>
              <a:t>	</a:t>
            </a:r>
            <a:r>
              <a:rPr kumimoji="0" lang="en-US" altLang="zh-TW" sz="2400" b="0" i="0" u="none" strike="noStrike" kern="1200" cap="none" spc="0" normalizeH="0" baseline="0" noProof="0" dirty="0">
                <a:ln>
                  <a:noFill/>
                </a:ln>
                <a:solidFill>
                  <a:schemeClr val="tx1"/>
                </a:solidFill>
                <a:effectLst/>
                <a:uLnTx/>
                <a:uFillTx/>
                <a:latin typeface="+mn-lt"/>
                <a:ea typeface="+mn-ea"/>
                <a:cs typeface="+mn-cs"/>
              </a:rPr>
              <a:t>X=</a:t>
            </a:r>
            <a:r>
              <a:rPr kumimoji="0" lang="en-US" altLang="zh-TW" sz="2400" b="0" i="0" u="none" strike="noStrike" kern="1200" cap="none" spc="0" normalizeH="0" baseline="0" noProof="0" dirty="0">
                <a:ln>
                  <a:noFill/>
                </a:ln>
                <a:solidFill>
                  <a:schemeClr val="bg2"/>
                </a:solidFill>
                <a:effectLst>
                  <a:outerShdw blurRad="38100" dist="38100" dir="2700000" algn="tl">
                    <a:srgbClr val="C0C0C0"/>
                  </a:outerShdw>
                </a:effectLst>
                <a:uLnTx/>
                <a:uFillTx/>
                <a:latin typeface="+mn-lt"/>
                <a:ea typeface="+mn-ea"/>
                <a:cs typeface="+mn-cs"/>
              </a:rPr>
              <a:t>167</a:t>
            </a:r>
            <a:r>
              <a:rPr kumimoji="0" lang="en-US" altLang="zh-TW" sz="2400" b="0" i="0" u="none" strike="noStrike" kern="1200" cap="none" spc="0" normalizeH="0" baseline="0" noProof="0" dirty="0">
                <a:ln>
                  <a:noFill/>
                </a:ln>
                <a:solidFill>
                  <a:schemeClr val="tx1"/>
                </a:solidFill>
                <a:effectLst/>
                <a:uLnTx/>
                <a:uFillTx/>
                <a:latin typeface="+mn-lt"/>
                <a:ea typeface="+mn-ea"/>
                <a:cs typeface="+mn-cs"/>
              </a:rPr>
              <a:t>329</a:t>
            </a:r>
            <a:r>
              <a:rPr kumimoji="0" lang="en-US" altLang="zh-TW" sz="2400" b="0" i="0" u="none" strike="noStrike" kern="1200" cap="none" spc="0" normalizeH="0" baseline="0" noProof="0" dirty="0">
                <a:ln>
                  <a:noFill/>
                </a:ln>
                <a:solidFill>
                  <a:schemeClr val="tx2"/>
                </a:solidFill>
                <a:effectLst/>
                <a:uLnTx/>
                <a:uFillTx/>
                <a:latin typeface="+mn-lt"/>
                <a:ea typeface="+mn-ea"/>
                <a:cs typeface="+mn-cs"/>
              </a:rPr>
              <a:t>421</a:t>
            </a:r>
            <a:r>
              <a:rPr kumimoji="0" lang="en-US" altLang="zh-TW" sz="2400" b="0" i="0" u="none" strike="noStrike" kern="1200" cap="none" spc="0" normalizeH="0" baseline="0" noProof="0" dirty="0">
                <a:ln>
                  <a:noFill/>
                </a:ln>
                <a:solidFill>
                  <a:schemeClr val="accent1"/>
                </a:solidFill>
                <a:effectLst/>
                <a:uLnTx/>
                <a:uFillTx/>
                <a:latin typeface="+mn-lt"/>
                <a:ea typeface="+mn-ea"/>
                <a:cs typeface="+mn-cs"/>
              </a:rPr>
              <a:t>598</a:t>
            </a:r>
            <a:r>
              <a:rPr kumimoji="0" lang="en-US" altLang="zh-TW" sz="2400" b="0" i="0" u="none" strike="noStrike" kern="1200" cap="none" spc="0" normalizeH="0" baseline="0" noProof="0" dirty="0">
                <a:ln>
                  <a:noFill/>
                </a:ln>
                <a:solidFill>
                  <a:schemeClr val="folHlink"/>
                </a:solidFill>
                <a:effectLst/>
                <a:uLnTx/>
                <a:uFillTx/>
                <a:latin typeface="+mn-lt"/>
                <a:ea typeface="+mn-ea"/>
                <a:cs typeface="+mn-cs"/>
              </a:rPr>
              <a:t>12</a:t>
            </a:r>
          </a:p>
          <a:p>
            <a:pPr marL="342900" marR="0" lvl="0" indent="-342900" algn="l" defTabSz="914400" rtl="0" eaLnBrk="1" fontAlgn="auto" latinLnBrk="0" hangingPunct="1">
              <a:lnSpc>
                <a:spcPct val="100000"/>
              </a:lnSpc>
              <a:spcBef>
                <a:spcPct val="20000"/>
              </a:spcBef>
              <a:spcAft>
                <a:spcPts val="0"/>
              </a:spcAft>
              <a:buClrTx/>
              <a:buSzTx/>
              <a:tabLst/>
              <a:defRPr/>
            </a:pPr>
            <a:r>
              <a:rPr lang="en-US" altLang="zh-TW" sz="2400" dirty="0">
                <a:solidFill>
                  <a:schemeClr val="folHlink"/>
                </a:solidFill>
              </a:rPr>
              <a:t>	</a:t>
            </a:r>
            <a:r>
              <a:rPr lang="en-US" altLang="zh-TW" sz="2400" dirty="0"/>
              <a:t>group </a:t>
            </a:r>
            <a:r>
              <a:rPr kumimoji="0" lang="en-US" altLang="zh-TW" sz="2400" b="0" i="0" u="none" strike="noStrike" kern="1200" cap="none" spc="0" normalizeH="0" baseline="0" noProof="0" dirty="0">
                <a:ln>
                  <a:noFill/>
                </a:ln>
                <a:solidFill>
                  <a:schemeClr val="tx1"/>
                </a:solidFill>
                <a:effectLst/>
                <a:uLnTx/>
                <a:uFillTx/>
                <a:latin typeface="+mn-lt"/>
                <a:ea typeface="+mn-ea"/>
                <a:cs typeface="+mn-cs"/>
              </a:rPr>
              <a:t>for each three </a:t>
            </a:r>
            <a:r>
              <a:rPr lang="en-US" altLang="zh-TW" sz="2400" dirty="0" err="1"/>
              <a:t>nubmer</a:t>
            </a:r>
            <a:r>
              <a:rPr kumimoji="0" lang="en-US" altLang="zh-TW" sz="2400" b="0" i="0" u="none" strike="noStrike" kern="1200" cap="none" spc="0" normalizeH="0" baseline="0" noProof="0" dirty="0">
                <a:ln>
                  <a:noFill/>
                </a:ln>
                <a:solidFill>
                  <a:schemeClr val="tx1"/>
                </a:solidFill>
                <a:effectLst/>
                <a:uLnTx/>
                <a:uFillTx/>
                <a:latin typeface="+mn-lt"/>
                <a:ea typeface="+mn-ea"/>
                <a:cs typeface="+mn-cs"/>
              </a:rPr>
              <a:t>s</a:t>
            </a:r>
          </a:p>
          <a:p>
            <a:pPr marL="342900" marR="0" lvl="0" indent="-342900" algn="l" defTabSz="914400" rtl="0" eaLnBrk="1" fontAlgn="auto" latinLnBrk="0" hangingPunct="1">
              <a:lnSpc>
                <a:spcPct val="100000"/>
              </a:lnSpc>
              <a:spcBef>
                <a:spcPct val="20000"/>
              </a:spcBef>
              <a:spcAft>
                <a:spcPts val="0"/>
              </a:spcAft>
              <a:buClrTx/>
              <a:buSzTx/>
              <a:tabLst/>
              <a:defRPr/>
            </a:pPr>
            <a:r>
              <a:rPr lang="en-US" altLang="zh-TW" sz="2400" dirty="0"/>
              <a:t>	</a:t>
            </a:r>
            <a:endParaRPr kumimoji="0" lang="en-US" altLang="zh-TW" sz="2400" b="0" i="0" u="none" strike="noStrike" kern="1200" cap="none" spc="0" normalizeH="0" baseline="0" noProof="0" dirty="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altLang="zh-TW" sz="2400" b="0" i="0" u="none" strike="noStrike" kern="1200" cap="none" spc="0" normalizeH="0" baseline="0" noProof="0" dirty="0">
              <a:ln>
                <a:noFill/>
              </a:ln>
              <a:solidFill>
                <a:schemeClr val="tx1"/>
              </a:solidFill>
              <a:effectLst/>
              <a:uLnTx/>
              <a:uFillTx/>
              <a:latin typeface="+mn-lt"/>
              <a:ea typeface="+mn-ea"/>
              <a:cs typeface="+mn-cs"/>
            </a:endParaRPr>
          </a:p>
        </p:txBody>
      </p:sp>
      <p:graphicFrame>
        <p:nvGraphicFramePr>
          <p:cNvPr id="6" name="Group 26">
            <a:extLst>
              <a:ext uri="{FF2B5EF4-FFF2-40B4-BE49-F238E27FC236}">
                <a16:creationId xmlns:a16="http://schemas.microsoft.com/office/drawing/2014/main" id="{3870718B-7CC1-ED40-8349-735A0755CE7F}"/>
              </a:ext>
            </a:extLst>
          </p:cNvPr>
          <p:cNvGraphicFramePr>
            <a:graphicFrameLocks/>
          </p:cNvGraphicFramePr>
          <p:nvPr>
            <p:extLst>
              <p:ext uri="{D42A27DB-BD31-4B8C-83A1-F6EECF244321}">
                <p14:modId xmlns:p14="http://schemas.microsoft.com/office/powerpoint/2010/main" val="379332871"/>
              </p:ext>
            </p:extLst>
          </p:nvPr>
        </p:nvGraphicFramePr>
        <p:xfrm>
          <a:off x="5467940" y="2185414"/>
          <a:ext cx="1943100" cy="2286000"/>
        </p:xfrm>
        <a:graphic>
          <a:graphicData uri="http://schemas.openxmlformats.org/drawingml/2006/table">
            <a:tbl>
              <a:tblPr/>
              <a:tblGrid>
                <a:gridCol w="971550">
                  <a:extLst>
                    <a:ext uri="{9D8B030D-6E8A-4147-A177-3AD203B41FA5}">
                      <a16:colId xmlns:a16="http://schemas.microsoft.com/office/drawing/2014/main" val="20000"/>
                    </a:ext>
                  </a:extLst>
                </a:gridCol>
                <a:gridCol w="971550">
                  <a:extLst>
                    <a:ext uri="{9D8B030D-6E8A-4147-A177-3AD203B41FA5}">
                      <a16:colId xmlns:a16="http://schemas.microsoft.com/office/drawing/2014/main" val="20001"/>
                    </a:ext>
                  </a:extLst>
                </a:gridCol>
              </a:tblGrid>
              <a:tr h="301625">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chemeClr val="tx1"/>
                          </a:solidFill>
                          <a:effectLst/>
                          <a:latin typeface="Arial" pitchFamily="34" charset="0"/>
                          <a:ea typeface="新細明體" pitchFamily="18" charset="-120"/>
                        </a:rPr>
                        <a:t>P1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167</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00038">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P2</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329</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01625">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P3</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421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00038">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P4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598</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01625">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P5</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chemeClr val="tx1"/>
                          </a:solidFill>
                          <a:effectLst/>
                          <a:latin typeface="Arial" pitchFamily="34" charset="0"/>
                          <a:ea typeface="新細明體" pitchFamily="18" charset="-120"/>
                        </a:rPr>
                        <a:t>12</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7" name="Text Box 27">
            <a:extLst>
              <a:ext uri="{FF2B5EF4-FFF2-40B4-BE49-F238E27FC236}">
                <a16:creationId xmlns:a16="http://schemas.microsoft.com/office/drawing/2014/main" id="{637AAD0F-2693-4D4E-9741-ABC3C1DE3F07}"/>
              </a:ext>
            </a:extLst>
          </p:cNvPr>
          <p:cNvSpPr txBox="1">
            <a:spLocks noChangeArrowheads="1"/>
          </p:cNvSpPr>
          <p:nvPr/>
        </p:nvSpPr>
        <p:spPr bwMode="auto">
          <a:xfrm>
            <a:off x="5271687" y="4630876"/>
            <a:ext cx="2498743" cy="430887"/>
          </a:xfrm>
          <a:prstGeom prst="rect">
            <a:avLst/>
          </a:prstGeom>
          <a:noFill/>
          <a:ln w="9525">
            <a:noFill/>
            <a:miter lim="800000"/>
            <a:headEnd/>
            <a:tailEnd/>
          </a:ln>
          <a:effectLst/>
        </p:spPr>
        <p:txBody>
          <a:bodyPr wrap="square">
            <a:spAutoFit/>
          </a:bodyPr>
          <a:lstStyle/>
          <a:p>
            <a:pPr>
              <a:spcBef>
                <a:spcPct val="50000"/>
              </a:spcBef>
            </a:pPr>
            <a:r>
              <a:rPr lang="en-US" altLang="zh-TW" sz="2200" dirty="0">
                <a:latin typeface="+mj-ea"/>
                <a:ea typeface="+mj-ea"/>
              </a:rPr>
              <a:t>summation  1527</a:t>
            </a:r>
          </a:p>
        </p:txBody>
      </p:sp>
      <p:sp>
        <p:nvSpPr>
          <p:cNvPr id="8" name="Oval 28">
            <a:extLst>
              <a:ext uri="{FF2B5EF4-FFF2-40B4-BE49-F238E27FC236}">
                <a16:creationId xmlns:a16="http://schemas.microsoft.com/office/drawing/2014/main" id="{62A5D5D5-3A99-E74C-A6AA-2026D1EA7E07}"/>
              </a:ext>
            </a:extLst>
          </p:cNvPr>
          <p:cNvSpPr>
            <a:spLocks noChangeArrowheads="1"/>
          </p:cNvSpPr>
          <p:nvPr/>
        </p:nvSpPr>
        <p:spPr bwMode="auto">
          <a:xfrm>
            <a:off x="6521059" y="4629963"/>
            <a:ext cx="936625" cy="431800"/>
          </a:xfrm>
          <a:prstGeom prst="ellipse">
            <a:avLst/>
          </a:prstGeom>
          <a:noFill/>
          <a:ln w="19050">
            <a:solidFill>
              <a:srgbClr val="FF0000"/>
            </a:solidFill>
            <a:round/>
            <a:headEnd/>
            <a:tailEnd/>
          </a:ln>
          <a:effectLst/>
        </p:spPr>
        <p:txBody>
          <a:bodyPr wrap="none" anchor="ctr"/>
          <a:lstStyle/>
          <a:p>
            <a:endParaRPr lang="zh-TW" altLang="en-US"/>
          </a:p>
        </p:txBody>
      </p:sp>
    </p:spTree>
    <p:extLst>
      <p:ext uri="{BB962C8B-B14F-4D97-AF65-F5344CB8AC3E}">
        <p14:creationId xmlns:p14="http://schemas.microsoft.com/office/powerpoint/2010/main" val="2282012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fade">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fade">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fade">
                                      <p:cBhvr>
                                        <p:cTn id="27" dur="500"/>
                                        <p:tgtEl>
                                          <p:spTgt spid="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B19956A-3A37-934A-A22E-D282E2FA1B10}"/>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330980FD-DA3F-274B-924F-0351BFCFC255}"/>
              </a:ext>
            </a:extLst>
          </p:cNvPr>
          <p:cNvSpPr>
            <a:spLocks noGrp="1"/>
          </p:cNvSpPr>
          <p:nvPr>
            <p:ph type="title"/>
          </p:nvPr>
        </p:nvSpPr>
        <p:spPr/>
        <p:txBody>
          <a:bodyPr>
            <a:normAutofit fontScale="90000"/>
          </a:bodyPr>
          <a:lstStyle/>
          <a:p>
            <a:r>
              <a:rPr lang="en-US" dirty="0"/>
              <a:t>Shift Folding and Reverse Hash Function</a:t>
            </a:r>
          </a:p>
        </p:txBody>
      </p:sp>
      <p:sp>
        <p:nvSpPr>
          <p:cNvPr id="5" name="Rectangle 3">
            <a:extLst>
              <a:ext uri="{FF2B5EF4-FFF2-40B4-BE49-F238E27FC236}">
                <a16:creationId xmlns:a16="http://schemas.microsoft.com/office/drawing/2014/main" id="{A4BFAC20-E8ED-B348-9D8D-EDB8CDFAB1B6}"/>
              </a:ext>
            </a:extLst>
          </p:cNvPr>
          <p:cNvSpPr txBox="1">
            <a:spLocks noChangeArrowheads="1"/>
          </p:cNvSpPr>
          <p:nvPr/>
        </p:nvSpPr>
        <p:spPr>
          <a:xfrm>
            <a:off x="710617" y="2158579"/>
            <a:ext cx="4179917" cy="3724275"/>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altLang="zh-TW" sz="2400" b="0" i="0" u="none" strike="noStrike" kern="1200" cap="none" spc="0" normalizeH="0" baseline="0" noProof="0" dirty="0">
                <a:ln>
                  <a:noFill/>
                </a:ln>
                <a:solidFill>
                  <a:schemeClr val="tx1"/>
                </a:solidFill>
                <a:effectLst/>
                <a:uLnTx/>
                <a:uFillTx/>
                <a:latin typeface="+mn-lt"/>
                <a:ea typeface="+mn-ea"/>
                <a:cs typeface="+mn-cs"/>
              </a:rPr>
              <a:t>Shift folding</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altLang="zh-TW" sz="2400" b="0" i="0" u="none" strike="noStrike" kern="1200" cap="none" spc="0" normalizeH="0" baseline="0" noProof="0" dirty="0">
                <a:ln>
                  <a:noFill/>
                </a:ln>
                <a:solidFill>
                  <a:schemeClr val="tx1"/>
                </a:solidFill>
                <a:effectLst/>
                <a:uLnTx/>
                <a:uFillTx/>
                <a:latin typeface="+mn-lt"/>
                <a:ea typeface="+mn-ea"/>
                <a:cs typeface="+mn-cs"/>
              </a:rPr>
              <a:t>Ex.</a:t>
            </a:r>
            <a:r>
              <a:rPr kumimoji="0" lang="zh-TW" altLang="en-US"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TW" sz="2400" b="0" i="0" u="none" strike="noStrike" kern="1200" cap="none" spc="0" normalizeH="0" baseline="0" noProof="0" dirty="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tabLst/>
              <a:defRPr/>
            </a:pPr>
            <a:r>
              <a:rPr kumimoji="0" lang="en-US" altLang="zh-TW" sz="2400" b="0" i="0" u="none" strike="noStrike" kern="1200" cap="none" spc="0" normalizeH="0" baseline="0" noProof="0" dirty="0">
                <a:ln>
                  <a:noFill/>
                </a:ln>
                <a:solidFill>
                  <a:schemeClr val="tx1"/>
                </a:solidFill>
                <a:effectLst/>
                <a:uLnTx/>
                <a:uFillTx/>
                <a:latin typeface="+mn-lt"/>
                <a:ea typeface="+mn-ea"/>
                <a:cs typeface="+mn-cs"/>
              </a:rPr>
              <a:t>	key word X</a:t>
            </a:r>
          </a:p>
          <a:p>
            <a:pPr marL="342900" marR="0" lvl="0" indent="-342900" algn="l" defTabSz="914400" rtl="0" eaLnBrk="1" fontAlgn="auto" latinLnBrk="0" hangingPunct="1">
              <a:lnSpc>
                <a:spcPct val="100000"/>
              </a:lnSpc>
              <a:spcBef>
                <a:spcPct val="20000"/>
              </a:spcBef>
              <a:spcAft>
                <a:spcPts val="0"/>
              </a:spcAft>
              <a:buClrTx/>
              <a:buSzTx/>
              <a:tabLst/>
              <a:defRPr/>
            </a:pPr>
            <a:r>
              <a:rPr lang="en-US" altLang="zh-TW" sz="2400" dirty="0"/>
              <a:t>	</a:t>
            </a:r>
            <a:r>
              <a:rPr kumimoji="0" lang="en-US" altLang="zh-TW" sz="2400" b="0" i="0" u="none" strike="noStrike" kern="1200" cap="none" spc="0" normalizeH="0" baseline="0" noProof="0" dirty="0">
                <a:ln>
                  <a:noFill/>
                </a:ln>
                <a:solidFill>
                  <a:schemeClr val="tx1"/>
                </a:solidFill>
                <a:effectLst/>
                <a:uLnTx/>
                <a:uFillTx/>
                <a:latin typeface="+mn-lt"/>
                <a:ea typeface="+mn-ea"/>
                <a:cs typeface="+mn-cs"/>
              </a:rPr>
              <a:t>X=</a:t>
            </a:r>
            <a:r>
              <a:rPr kumimoji="0" lang="en-US" altLang="zh-TW" sz="2400" b="0" i="0" u="none" strike="noStrike" kern="1200" cap="none" spc="0" normalizeH="0" baseline="0" noProof="0" dirty="0">
                <a:ln>
                  <a:noFill/>
                </a:ln>
                <a:solidFill>
                  <a:schemeClr val="bg2"/>
                </a:solidFill>
                <a:effectLst>
                  <a:outerShdw blurRad="38100" dist="38100" dir="2700000" algn="tl">
                    <a:srgbClr val="C0C0C0"/>
                  </a:outerShdw>
                </a:effectLst>
                <a:uLnTx/>
                <a:uFillTx/>
                <a:latin typeface="+mn-lt"/>
                <a:ea typeface="+mn-ea"/>
                <a:cs typeface="+mn-cs"/>
              </a:rPr>
              <a:t>167</a:t>
            </a:r>
            <a:r>
              <a:rPr kumimoji="0" lang="en-US" altLang="zh-TW" sz="2400" b="0" i="0" u="none" strike="noStrike" kern="1200" cap="none" spc="0" normalizeH="0" baseline="0" noProof="0" dirty="0">
                <a:ln>
                  <a:noFill/>
                </a:ln>
                <a:solidFill>
                  <a:schemeClr val="tx1"/>
                </a:solidFill>
                <a:effectLst/>
                <a:uLnTx/>
                <a:uFillTx/>
                <a:latin typeface="+mn-lt"/>
                <a:ea typeface="+mn-ea"/>
                <a:cs typeface="+mn-cs"/>
              </a:rPr>
              <a:t>329</a:t>
            </a:r>
            <a:r>
              <a:rPr kumimoji="0" lang="en-US" altLang="zh-TW" sz="2400" b="0" i="0" u="none" strike="noStrike" kern="1200" cap="none" spc="0" normalizeH="0" baseline="0" noProof="0" dirty="0">
                <a:ln>
                  <a:noFill/>
                </a:ln>
                <a:solidFill>
                  <a:schemeClr val="tx2"/>
                </a:solidFill>
                <a:effectLst/>
                <a:uLnTx/>
                <a:uFillTx/>
                <a:latin typeface="+mn-lt"/>
                <a:ea typeface="+mn-ea"/>
                <a:cs typeface="+mn-cs"/>
              </a:rPr>
              <a:t>421</a:t>
            </a:r>
            <a:r>
              <a:rPr kumimoji="0" lang="en-US" altLang="zh-TW" sz="2400" b="0" i="0" u="none" strike="noStrike" kern="1200" cap="none" spc="0" normalizeH="0" baseline="0" noProof="0" dirty="0">
                <a:ln>
                  <a:noFill/>
                </a:ln>
                <a:solidFill>
                  <a:schemeClr val="accent1"/>
                </a:solidFill>
                <a:effectLst/>
                <a:uLnTx/>
                <a:uFillTx/>
                <a:latin typeface="+mn-lt"/>
                <a:ea typeface="+mn-ea"/>
                <a:cs typeface="+mn-cs"/>
              </a:rPr>
              <a:t>598</a:t>
            </a:r>
            <a:r>
              <a:rPr kumimoji="0" lang="en-US" altLang="zh-TW" sz="2400" b="0" i="0" u="none" strike="noStrike" kern="1200" cap="none" spc="0" normalizeH="0" baseline="0" noProof="0" dirty="0">
                <a:ln>
                  <a:noFill/>
                </a:ln>
                <a:solidFill>
                  <a:schemeClr val="folHlink"/>
                </a:solidFill>
                <a:effectLst/>
                <a:uLnTx/>
                <a:uFillTx/>
                <a:latin typeface="+mn-lt"/>
                <a:ea typeface="+mn-ea"/>
                <a:cs typeface="+mn-cs"/>
              </a:rPr>
              <a:t>12</a:t>
            </a:r>
          </a:p>
          <a:p>
            <a:pPr marL="342900" marR="0" lvl="0" indent="-342900" algn="l" defTabSz="914400" rtl="0" eaLnBrk="1" fontAlgn="auto" latinLnBrk="0" hangingPunct="1">
              <a:lnSpc>
                <a:spcPct val="100000"/>
              </a:lnSpc>
              <a:spcBef>
                <a:spcPct val="20000"/>
              </a:spcBef>
              <a:spcAft>
                <a:spcPts val="0"/>
              </a:spcAft>
              <a:buClrTx/>
              <a:buSzTx/>
              <a:tabLst/>
              <a:defRPr/>
            </a:pPr>
            <a:r>
              <a:rPr lang="en-US" altLang="zh-TW" sz="2400" dirty="0">
                <a:solidFill>
                  <a:schemeClr val="folHlink"/>
                </a:solidFill>
              </a:rPr>
              <a:t>	</a:t>
            </a:r>
            <a:r>
              <a:rPr lang="en-US" altLang="zh-TW" sz="2400" dirty="0"/>
              <a:t>group </a:t>
            </a:r>
            <a:r>
              <a:rPr kumimoji="0" lang="en-US" altLang="zh-TW" sz="2400" b="0" i="0" u="none" strike="noStrike" kern="1200" cap="none" spc="0" normalizeH="0" baseline="0" noProof="0" dirty="0">
                <a:ln>
                  <a:noFill/>
                </a:ln>
                <a:solidFill>
                  <a:schemeClr val="tx1"/>
                </a:solidFill>
                <a:effectLst/>
                <a:uLnTx/>
                <a:uFillTx/>
                <a:latin typeface="+mn-lt"/>
                <a:ea typeface="+mn-ea"/>
                <a:cs typeface="+mn-cs"/>
              </a:rPr>
              <a:t>for each three </a:t>
            </a:r>
            <a:r>
              <a:rPr lang="en-US" altLang="zh-TW" sz="2400" dirty="0"/>
              <a:t>numbers</a:t>
            </a:r>
            <a:endParaRPr kumimoji="0" lang="en-US" altLang="zh-TW" sz="2400" b="0" i="0" u="none" strike="noStrike" kern="1200" cap="none" spc="0" normalizeH="0" baseline="0" noProof="0" dirty="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altLang="zh-TW" sz="2400" dirty="0"/>
              <a:t>	</a:t>
            </a:r>
            <a:endParaRPr kumimoji="0" lang="en-US" altLang="zh-TW" sz="2400" b="0" i="0" u="none" strike="noStrike" kern="1200" cap="none" spc="0" normalizeH="0" baseline="0" noProof="0" dirty="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altLang="zh-TW" sz="2400" b="0" i="0" u="none" strike="noStrike" kern="1200" cap="none" spc="0" normalizeH="0" baseline="0" noProof="0" dirty="0">
              <a:ln>
                <a:noFill/>
              </a:ln>
              <a:solidFill>
                <a:schemeClr val="tx1"/>
              </a:solidFill>
              <a:effectLst/>
              <a:uLnTx/>
              <a:uFillTx/>
              <a:latin typeface="+mn-lt"/>
              <a:ea typeface="+mn-ea"/>
              <a:cs typeface="+mn-cs"/>
            </a:endParaRPr>
          </a:p>
        </p:txBody>
      </p:sp>
      <p:graphicFrame>
        <p:nvGraphicFramePr>
          <p:cNvPr id="9" name="Group 25">
            <a:extLst>
              <a:ext uri="{FF2B5EF4-FFF2-40B4-BE49-F238E27FC236}">
                <a16:creationId xmlns:a16="http://schemas.microsoft.com/office/drawing/2014/main" id="{893700F6-1AAE-3E46-B6DB-B72FD359C4B7}"/>
              </a:ext>
            </a:extLst>
          </p:cNvPr>
          <p:cNvGraphicFramePr>
            <a:graphicFrameLocks/>
          </p:cNvGraphicFramePr>
          <p:nvPr>
            <p:extLst>
              <p:ext uri="{D42A27DB-BD31-4B8C-83A1-F6EECF244321}">
                <p14:modId xmlns:p14="http://schemas.microsoft.com/office/powerpoint/2010/main" val="826368253"/>
              </p:ext>
            </p:extLst>
          </p:nvPr>
        </p:nvGraphicFramePr>
        <p:xfrm>
          <a:off x="4524655" y="2286000"/>
          <a:ext cx="2374900" cy="2286000"/>
        </p:xfrm>
        <a:graphic>
          <a:graphicData uri="http://schemas.openxmlformats.org/drawingml/2006/table">
            <a:tbl>
              <a:tblPr/>
              <a:tblGrid>
                <a:gridCol w="1187450">
                  <a:extLst>
                    <a:ext uri="{9D8B030D-6E8A-4147-A177-3AD203B41FA5}">
                      <a16:colId xmlns:a16="http://schemas.microsoft.com/office/drawing/2014/main" val="20000"/>
                    </a:ext>
                  </a:extLst>
                </a:gridCol>
                <a:gridCol w="1187450">
                  <a:extLst>
                    <a:ext uri="{9D8B030D-6E8A-4147-A177-3AD203B41FA5}">
                      <a16:colId xmlns:a16="http://schemas.microsoft.com/office/drawing/2014/main" val="20001"/>
                    </a:ext>
                  </a:extLst>
                </a:gridCol>
              </a:tblGrid>
              <a:tr h="344488">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P1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167</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44488">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P2</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329</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42900">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P3</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421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44488">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P4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598</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44488">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a:ln>
                            <a:noFill/>
                          </a:ln>
                          <a:solidFill>
                            <a:schemeClr val="tx1"/>
                          </a:solidFill>
                          <a:effectLst/>
                          <a:latin typeface="Arial" pitchFamily="34" charset="0"/>
                          <a:ea typeface="新細明體" pitchFamily="18" charset="-120"/>
                        </a:rPr>
                        <a:t>P5</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chemeClr val="tx1"/>
                          </a:solidFill>
                          <a:effectLst/>
                          <a:latin typeface="Arial" pitchFamily="34" charset="0"/>
                          <a:ea typeface="新細明體" pitchFamily="18" charset="-120"/>
                        </a:rPr>
                        <a:t>12</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grpSp>
        <p:nvGrpSpPr>
          <p:cNvPr id="10" name="Group 31">
            <a:extLst>
              <a:ext uri="{FF2B5EF4-FFF2-40B4-BE49-F238E27FC236}">
                <a16:creationId xmlns:a16="http://schemas.microsoft.com/office/drawing/2014/main" id="{3DB35BC7-F0C0-7946-A9D5-33E69320635C}"/>
              </a:ext>
            </a:extLst>
          </p:cNvPr>
          <p:cNvGrpSpPr>
            <a:grpSpLocks/>
          </p:cNvGrpSpPr>
          <p:nvPr/>
        </p:nvGrpSpPr>
        <p:grpSpPr bwMode="auto">
          <a:xfrm>
            <a:off x="5964518" y="2790825"/>
            <a:ext cx="792162" cy="360363"/>
            <a:chOff x="1791" y="2160"/>
            <a:chExt cx="499" cy="227"/>
          </a:xfrm>
        </p:grpSpPr>
        <p:sp>
          <p:nvSpPr>
            <p:cNvPr id="11" name="Line 27">
              <a:extLst>
                <a:ext uri="{FF2B5EF4-FFF2-40B4-BE49-F238E27FC236}">
                  <a16:creationId xmlns:a16="http://schemas.microsoft.com/office/drawing/2014/main" id="{0136F43C-20AE-6748-8B2A-1E10D2FDCDB4}"/>
                </a:ext>
              </a:extLst>
            </p:cNvPr>
            <p:cNvSpPr>
              <a:spLocks noChangeShapeType="1"/>
            </p:cNvSpPr>
            <p:nvPr/>
          </p:nvSpPr>
          <p:spPr bwMode="auto">
            <a:xfrm>
              <a:off x="1791" y="2160"/>
              <a:ext cx="499" cy="227"/>
            </a:xfrm>
            <a:prstGeom prst="line">
              <a:avLst/>
            </a:prstGeom>
            <a:noFill/>
            <a:ln w="9525">
              <a:solidFill>
                <a:srgbClr val="FF0000"/>
              </a:solidFill>
              <a:round/>
              <a:headEnd/>
              <a:tailEnd/>
            </a:ln>
            <a:effectLst/>
          </p:spPr>
          <p:txBody>
            <a:bodyPr/>
            <a:lstStyle/>
            <a:p>
              <a:endParaRPr lang="zh-TW" altLang="en-US"/>
            </a:p>
          </p:txBody>
        </p:sp>
        <p:sp>
          <p:nvSpPr>
            <p:cNvPr id="12" name="Line 28">
              <a:extLst>
                <a:ext uri="{FF2B5EF4-FFF2-40B4-BE49-F238E27FC236}">
                  <a16:creationId xmlns:a16="http://schemas.microsoft.com/office/drawing/2014/main" id="{9C2178F1-8A41-2347-8091-E96EA1CBEA2A}"/>
                </a:ext>
              </a:extLst>
            </p:cNvPr>
            <p:cNvSpPr>
              <a:spLocks noChangeShapeType="1"/>
            </p:cNvSpPr>
            <p:nvPr/>
          </p:nvSpPr>
          <p:spPr bwMode="auto">
            <a:xfrm flipH="1">
              <a:off x="1791" y="2160"/>
              <a:ext cx="454" cy="227"/>
            </a:xfrm>
            <a:prstGeom prst="line">
              <a:avLst/>
            </a:prstGeom>
            <a:noFill/>
            <a:ln w="9525">
              <a:solidFill>
                <a:srgbClr val="FF0000"/>
              </a:solidFill>
              <a:round/>
              <a:headEnd/>
              <a:tailEnd/>
            </a:ln>
            <a:effectLst/>
          </p:spPr>
          <p:txBody>
            <a:bodyPr/>
            <a:lstStyle/>
            <a:p>
              <a:endParaRPr lang="zh-TW" altLang="en-US"/>
            </a:p>
          </p:txBody>
        </p:sp>
      </p:grpSp>
      <p:grpSp>
        <p:nvGrpSpPr>
          <p:cNvPr id="13" name="Group 32">
            <a:extLst>
              <a:ext uri="{FF2B5EF4-FFF2-40B4-BE49-F238E27FC236}">
                <a16:creationId xmlns:a16="http://schemas.microsoft.com/office/drawing/2014/main" id="{F293556F-7E57-6B42-A117-150E2307F33C}"/>
              </a:ext>
            </a:extLst>
          </p:cNvPr>
          <p:cNvGrpSpPr>
            <a:grpSpLocks/>
          </p:cNvGrpSpPr>
          <p:nvPr/>
        </p:nvGrpSpPr>
        <p:grpSpPr bwMode="auto">
          <a:xfrm>
            <a:off x="5893080" y="3727450"/>
            <a:ext cx="792163" cy="360363"/>
            <a:chOff x="1746" y="2750"/>
            <a:chExt cx="499" cy="227"/>
          </a:xfrm>
        </p:grpSpPr>
        <p:sp>
          <p:nvSpPr>
            <p:cNvPr id="14" name="Line 29">
              <a:extLst>
                <a:ext uri="{FF2B5EF4-FFF2-40B4-BE49-F238E27FC236}">
                  <a16:creationId xmlns:a16="http://schemas.microsoft.com/office/drawing/2014/main" id="{B6AFFA11-7B9D-824F-8234-7B1409325357}"/>
                </a:ext>
              </a:extLst>
            </p:cNvPr>
            <p:cNvSpPr>
              <a:spLocks noChangeShapeType="1"/>
            </p:cNvSpPr>
            <p:nvPr/>
          </p:nvSpPr>
          <p:spPr bwMode="auto">
            <a:xfrm>
              <a:off x="1746" y="2750"/>
              <a:ext cx="499" cy="227"/>
            </a:xfrm>
            <a:prstGeom prst="line">
              <a:avLst/>
            </a:prstGeom>
            <a:noFill/>
            <a:ln w="9525">
              <a:solidFill>
                <a:srgbClr val="FF0000"/>
              </a:solidFill>
              <a:round/>
              <a:headEnd/>
              <a:tailEnd/>
            </a:ln>
            <a:effectLst/>
          </p:spPr>
          <p:txBody>
            <a:bodyPr/>
            <a:lstStyle/>
            <a:p>
              <a:endParaRPr lang="zh-TW" altLang="en-US"/>
            </a:p>
          </p:txBody>
        </p:sp>
        <p:sp>
          <p:nvSpPr>
            <p:cNvPr id="15" name="Line 30">
              <a:extLst>
                <a:ext uri="{FF2B5EF4-FFF2-40B4-BE49-F238E27FC236}">
                  <a16:creationId xmlns:a16="http://schemas.microsoft.com/office/drawing/2014/main" id="{8F1453CE-C804-8C4A-A41A-8F53A2A8F03E}"/>
                </a:ext>
              </a:extLst>
            </p:cNvPr>
            <p:cNvSpPr>
              <a:spLocks noChangeShapeType="1"/>
            </p:cNvSpPr>
            <p:nvPr/>
          </p:nvSpPr>
          <p:spPr bwMode="auto">
            <a:xfrm flipH="1">
              <a:off x="1746" y="2750"/>
              <a:ext cx="454" cy="227"/>
            </a:xfrm>
            <a:prstGeom prst="line">
              <a:avLst/>
            </a:prstGeom>
            <a:noFill/>
            <a:ln w="9525">
              <a:solidFill>
                <a:srgbClr val="FF0000"/>
              </a:solidFill>
              <a:round/>
              <a:headEnd/>
              <a:tailEnd/>
            </a:ln>
            <a:effectLst/>
          </p:spPr>
          <p:txBody>
            <a:bodyPr/>
            <a:lstStyle/>
            <a:p>
              <a:endParaRPr lang="zh-TW" altLang="en-US"/>
            </a:p>
          </p:txBody>
        </p:sp>
      </p:grpSp>
      <p:sp>
        <p:nvSpPr>
          <p:cNvPr id="16" name="Text Box 33">
            <a:extLst>
              <a:ext uri="{FF2B5EF4-FFF2-40B4-BE49-F238E27FC236}">
                <a16:creationId xmlns:a16="http://schemas.microsoft.com/office/drawing/2014/main" id="{5AE841B3-23C3-344A-BACD-9A1AA9D6C083}"/>
              </a:ext>
            </a:extLst>
          </p:cNvPr>
          <p:cNvSpPr txBox="1">
            <a:spLocks noChangeArrowheads="1"/>
          </p:cNvSpPr>
          <p:nvPr/>
        </p:nvSpPr>
        <p:spPr bwMode="auto">
          <a:xfrm>
            <a:off x="6829705" y="2790825"/>
            <a:ext cx="1873250" cy="427038"/>
          </a:xfrm>
          <a:prstGeom prst="rect">
            <a:avLst/>
          </a:prstGeom>
          <a:noFill/>
          <a:ln w="9525">
            <a:noFill/>
            <a:miter lim="800000"/>
            <a:headEnd/>
            <a:tailEnd/>
          </a:ln>
          <a:effectLst/>
        </p:spPr>
        <p:txBody>
          <a:bodyPr>
            <a:spAutoFit/>
          </a:bodyPr>
          <a:lstStyle/>
          <a:p>
            <a:pPr>
              <a:spcBef>
                <a:spcPct val="50000"/>
              </a:spcBef>
            </a:pPr>
            <a:r>
              <a:rPr lang="en-US" altLang="zh-TW" sz="2200" dirty="0">
                <a:solidFill>
                  <a:srgbClr val="FF6600"/>
                </a:solidFill>
                <a:sym typeface="Wingdings" pitchFamily="2" charset="2"/>
              </a:rPr>
              <a:t>reverse</a:t>
            </a:r>
            <a:r>
              <a:rPr lang="zh-TW" altLang="en-US" sz="2200" dirty="0">
                <a:solidFill>
                  <a:srgbClr val="FF6600"/>
                </a:solidFill>
                <a:sym typeface="Wingdings" pitchFamily="2" charset="2"/>
              </a:rPr>
              <a:t> </a:t>
            </a:r>
            <a:r>
              <a:rPr lang="en-US" altLang="zh-TW" sz="2200" dirty="0">
                <a:solidFill>
                  <a:srgbClr val="FF6600"/>
                </a:solidFill>
              </a:rPr>
              <a:t>923</a:t>
            </a:r>
          </a:p>
        </p:txBody>
      </p:sp>
      <p:sp>
        <p:nvSpPr>
          <p:cNvPr id="17" name="Text Box 34">
            <a:extLst>
              <a:ext uri="{FF2B5EF4-FFF2-40B4-BE49-F238E27FC236}">
                <a16:creationId xmlns:a16="http://schemas.microsoft.com/office/drawing/2014/main" id="{07AD893E-754A-BF44-86AB-894E1F8FDCD3}"/>
              </a:ext>
            </a:extLst>
          </p:cNvPr>
          <p:cNvSpPr txBox="1">
            <a:spLocks noChangeArrowheads="1"/>
          </p:cNvSpPr>
          <p:nvPr/>
        </p:nvSpPr>
        <p:spPr bwMode="auto">
          <a:xfrm>
            <a:off x="6829705" y="3727450"/>
            <a:ext cx="1800225" cy="427038"/>
          </a:xfrm>
          <a:prstGeom prst="rect">
            <a:avLst/>
          </a:prstGeom>
          <a:noFill/>
          <a:ln w="9525">
            <a:noFill/>
            <a:miter lim="800000"/>
            <a:headEnd/>
            <a:tailEnd/>
          </a:ln>
          <a:effectLst/>
        </p:spPr>
        <p:txBody>
          <a:bodyPr>
            <a:spAutoFit/>
          </a:bodyPr>
          <a:lstStyle/>
          <a:p>
            <a:pPr>
              <a:spcBef>
                <a:spcPct val="50000"/>
              </a:spcBef>
            </a:pPr>
            <a:r>
              <a:rPr lang="en-US" altLang="zh-TW" sz="2200" dirty="0">
                <a:solidFill>
                  <a:srgbClr val="FF6600"/>
                </a:solidFill>
                <a:sym typeface="Wingdings" pitchFamily="2" charset="2"/>
              </a:rPr>
              <a:t>reverse</a:t>
            </a:r>
            <a:r>
              <a:rPr lang="zh-TW" altLang="en-US" sz="2200" dirty="0">
                <a:solidFill>
                  <a:srgbClr val="FF6600"/>
                </a:solidFill>
                <a:sym typeface="Wingdings" pitchFamily="2" charset="2"/>
              </a:rPr>
              <a:t> </a:t>
            </a:r>
            <a:r>
              <a:rPr lang="en-US" altLang="zh-TW" sz="2200" dirty="0">
                <a:solidFill>
                  <a:srgbClr val="FF6600"/>
                </a:solidFill>
              </a:rPr>
              <a:t>895</a:t>
            </a:r>
          </a:p>
        </p:txBody>
      </p:sp>
      <p:sp>
        <p:nvSpPr>
          <p:cNvPr id="18" name="Text Box 35">
            <a:extLst>
              <a:ext uri="{FF2B5EF4-FFF2-40B4-BE49-F238E27FC236}">
                <a16:creationId xmlns:a16="http://schemas.microsoft.com/office/drawing/2014/main" id="{D9B15A08-4DC5-B746-B541-6343CD4CDF45}"/>
              </a:ext>
            </a:extLst>
          </p:cNvPr>
          <p:cNvSpPr txBox="1">
            <a:spLocks noChangeArrowheads="1"/>
          </p:cNvSpPr>
          <p:nvPr/>
        </p:nvSpPr>
        <p:spPr bwMode="auto">
          <a:xfrm>
            <a:off x="4380193" y="4662488"/>
            <a:ext cx="3097212" cy="427037"/>
          </a:xfrm>
          <a:prstGeom prst="rect">
            <a:avLst/>
          </a:prstGeom>
          <a:noFill/>
          <a:ln w="9525">
            <a:noFill/>
            <a:miter lim="800000"/>
            <a:headEnd/>
            <a:tailEnd/>
          </a:ln>
          <a:effectLst/>
        </p:spPr>
        <p:txBody>
          <a:bodyPr>
            <a:spAutoFit/>
          </a:bodyPr>
          <a:lstStyle/>
          <a:p>
            <a:pPr>
              <a:spcBef>
                <a:spcPct val="50000"/>
              </a:spcBef>
            </a:pPr>
            <a:r>
              <a:rPr lang="en-US" altLang="zh-TW" sz="2200" dirty="0"/>
              <a:t>summation       2418</a:t>
            </a:r>
          </a:p>
        </p:txBody>
      </p:sp>
      <p:sp>
        <p:nvSpPr>
          <p:cNvPr id="19" name="Oval 36">
            <a:extLst>
              <a:ext uri="{FF2B5EF4-FFF2-40B4-BE49-F238E27FC236}">
                <a16:creationId xmlns:a16="http://schemas.microsoft.com/office/drawing/2014/main" id="{58E4F9AC-A6FE-6F44-B568-C4A23B07AC96}"/>
              </a:ext>
            </a:extLst>
          </p:cNvPr>
          <p:cNvSpPr>
            <a:spLocks noChangeArrowheads="1"/>
          </p:cNvSpPr>
          <p:nvPr/>
        </p:nvSpPr>
        <p:spPr bwMode="auto">
          <a:xfrm>
            <a:off x="6037543" y="4662488"/>
            <a:ext cx="1079500" cy="504825"/>
          </a:xfrm>
          <a:prstGeom prst="ellipse">
            <a:avLst/>
          </a:prstGeom>
          <a:noFill/>
          <a:ln w="9525">
            <a:solidFill>
              <a:srgbClr val="FF0000"/>
            </a:solidFill>
            <a:round/>
            <a:headEnd/>
            <a:tailEnd/>
          </a:ln>
          <a:effectLst/>
        </p:spPr>
        <p:txBody>
          <a:bodyPr wrap="none" anchor="ctr"/>
          <a:lstStyle/>
          <a:p>
            <a:endParaRPr lang="zh-TW" altLang="en-US"/>
          </a:p>
        </p:txBody>
      </p:sp>
    </p:spTree>
    <p:extLst>
      <p:ext uri="{BB962C8B-B14F-4D97-AF65-F5344CB8AC3E}">
        <p14:creationId xmlns:p14="http://schemas.microsoft.com/office/powerpoint/2010/main" val="692236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fade">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fade">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fade">
                                      <p:cBhvr>
                                        <p:cTn id="27" dur="500"/>
                                        <p:tgtEl>
                                          <p:spTgt spid="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ox(in)">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box(in)">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box(in)">
                                      <p:cBhvr>
                                        <p:cTn id="42" dur="5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4" presetClass="entr" presetSubtype="16"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box(in)">
                                      <p:cBhvr>
                                        <p:cTn id="47" dur="500"/>
                                        <p:tgtEl>
                                          <p:spTgt spid="17"/>
                                        </p:tgtEl>
                                      </p:cBhvr>
                                    </p:animEffect>
                                  </p:childTnLst>
                                </p:cTn>
                              </p:par>
                            </p:childTnLst>
                          </p:cTn>
                        </p:par>
                      </p:childTnLst>
                    </p:cTn>
                  </p:par>
                  <p:par>
                    <p:cTn id="48" fill="hold">
                      <p:stCondLst>
                        <p:cond delay="indefinite"/>
                      </p:stCondLst>
                      <p:childTnLst>
                        <p:par>
                          <p:cTn id="49" fill="hold">
                            <p:stCondLst>
                              <p:cond delay="0"/>
                            </p:stCondLst>
                            <p:childTnLst>
                              <p:par>
                                <p:cTn id="50" presetID="4" presetClass="entr" presetSubtype="16"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box(in)">
                                      <p:cBhvr>
                                        <p:cTn id="5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5BE335-4E89-ED49-B5D3-DE2CED00D3F1}"/>
              </a:ext>
            </a:extLst>
          </p:cNvPr>
          <p:cNvSpPr>
            <a:spLocks noGrp="1"/>
          </p:cNvSpPr>
          <p:nvPr>
            <p:ph type="sldNum" sz="quarter" idx="12"/>
          </p:nvPr>
        </p:nvSpPr>
        <p:spPr/>
        <p:txBody>
          <a:bodyPr/>
          <a:lstStyle/>
          <a:p>
            <a:fld id="{4E77BC79-9480-1042-96E1-82B94DA0811E}" type="slidenum">
              <a:rPr lang="en-US" smtClean="0"/>
              <a:t>14</a:t>
            </a:fld>
            <a:endParaRPr lang="en-US"/>
          </a:p>
        </p:txBody>
      </p:sp>
      <p:sp>
        <p:nvSpPr>
          <p:cNvPr id="3" name="Title 2">
            <a:extLst>
              <a:ext uri="{FF2B5EF4-FFF2-40B4-BE49-F238E27FC236}">
                <a16:creationId xmlns:a16="http://schemas.microsoft.com/office/drawing/2014/main" id="{5AF5ADF2-D18C-A44A-9C97-F490BA1DC1D3}"/>
              </a:ext>
            </a:extLst>
          </p:cNvPr>
          <p:cNvSpPr>
            <a:spLocks noGrp="1"/>
          </p:cNvSpPr>
          <p:nvPr>
            <p:ph type="title"/>
          </p:nvPr>
        </p:nvSpPr>
        <p:spPr/>
        <p:txBody>
          <a:bodyPr/>
          <a:lstStyle/>
          <a:p>
            <a:r>
              <a:rPr lang="en-US" dirty="0"/>
              <a:t>Modulo Hash</a:t>
            </a:r>
          </a:p>
        </p:txBody>
      </p:sp>
      <p:sp>
        <p:nvSpPr>
          <p:cNvPr id="4" name="Content Placeholder 3">
            <a:extLst>
              <a:ext uri="{FF2B5EF4-FFF2-40B4-BE49-F238E27FC236}">
                <a16:creationId xmlns:a16="http://schemas.microsoft.com/office/drawing/2014/main" id="{1DA08FAD-8C30-5B48-A55B-0328DAB3E665}"/>
              </a:ext>
            </a:extLst>
          </p:cNvPr>
          <p:cNvSpPr>
            <a:spLocks noGrp="1"/>
          </p:cNvSpPr>
          <p:nvPr>
            <p:ph idx="1"/>
          </p:nvPr>
        </p:nvSpPr>
        <p:spPr/>
        <p:txBody>
          <a:bodyPr/>
          <a:lstStyle/>
          <a:p>
            <a:pPr algn="just"/>
            <a:r>
              <a:rPr lang="en-US" altLang="zh-TW" dirty="0"/>
              <a:t>Example of Hash Function (Division)</a:t>
            </a:r>
          </a:p>
          <a:p>
            <a:pPr lvl="1" algn="just"/>
            <a:r>
              <a:rPr lang="en-US" altLang="zh-TW" dirty="0">
                <a:solidFill>
                  <a:schemeClr val="accent5">
                    <a:lumMod val="75000"/>
                  </a:schemeClr>
                </a:solidFill>
              </a:rPr>
              <a:t>Divide the key word by a value M and use the modulo value as the address</a:t>
            </a:r>
          </a:p>
          <a:p>
            <a:endParaRPr lang="en-US" dirty="0"/>
          </a:p>
        </p:txBody>
      </p:sp>
      <p:graphicFrame>
        <p:nvGraphicFramePr>
          <p:cNvPr id="5" name="Object 4">
            <a:extLst>
              <a:ext uri="{FF2B5EF4-FFF2-40B4-BE49-F238E27FC236}">
                <a16:creationId xmlns:a16="http://schemas.microsoft.com/office/drawing/2014/main" id="{5C176A46-8B7B-6147-BDE8-36F1B17217A9}"/>
              </a:ext>
            </a:extLst>
          </p:cNvPr>
          <p:cNvGraphicFramePr>
            <a:graphicFrameLocks noChangeAspect="1"/>
          </p:cNvGraphicFramePr>
          <p:nvPr/>
        </p:nvGraphicFramePr>
        <p:xfrm>
          <a:off x="1000100" y="2997200"/>
          <a:ext cx="2736850" cy="654050"/>
        </p:xfrm>
        <a:graphic>
          <a:graphicData uri="http://schemas.openxmlformats.org/presentationml/2006/ole">
            <mc:AlternateContent xmlns:mc="http://schemas.openxmlformats.org/markup-compatibility/2006">
              <mc:Choice xmlns:v="urn:schemas-microsoft-com:vml" Requires="v">
                <p:oleObj spid="_x0000_s54386" name="方程式" r:id="rId3" imgW="850680" imgH="203040" progId="Equation.3">
                  <p:embed/>
                </p:oleObj>
              </mc:Choice>
              <mc:Fallback>
                <p:oleObj name="方程式" r:id="rId3" imgW="850680" imgH="203040" progId="Equation.3">
                  <p:embed/>
                  <p:pic>
                    <p:nvPicPr>
                      <p:cNvPr id="18" name="Object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0100" y="2997200"/>
                        <a:ext cx="2736850" cy="6540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733865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51402DF-CCFE-EC4B-9E67-E7243677385B}"/>
              </a:ext>
            </a:extLst>
          </p:cNvPr>
          <p:cNvSpPr>
            <a:spLocks noGrp="1"/>
          </p:cNvSpPr>
          <p:nvPr>
            <p:ph type="sldNum" sz="quarter" idx="12"/>
          </p:nvPr>
        </p:nvSpPr>
        <p:spPr/>
        <p:txBody>
          <a:bodyPr/>
          <a:lstStyle/>
          <a:p>
            <a:fld id="{4E77BC79-9480-1042-96E1-82B94DA0811E}" type="slidenum">
              <a:rPr lang="en-US" smtClean="0"/>
              <a:t>15</a:t>
            </a:fld>
            <a:endParaRPr lang="en-US"/>
          </a:p>
        </p:txBody>
      </p:sp>
      <p:sp>
        <p:nvSpPr>
          <p:cNvPr id="3" name="Title 2">
            <a:extLst>
              <a:ext uri="{FF2B5EF4-FFF2-40B4-BE49-F238E27FC236}">
                <a16:creationId xmlns:a16="http://schemas.microsoft.com/office/drawing/2014/main" id="{CB0CBE68-BF45-5C40-9845-3EFA0ED4E324}"/>
              </a:ext>
            </a:extLst>
          </p:cNvPr>
          <p:cNvSpPr>
            <a:spLocks noGrp="1"/>
          </p:cNvSpPr>
          <p:nvPr>
            <p:ph type="title"/>
          </p:nvPr>
        </p:nvSpPr>
        <p:spPr/>
        <p:txBody>
          <a:bodyPr/>
          <a:lstStyle/>
          <a:p>
            <a:r>
              <a:rPr lang="en-US" dirty="0"/>
              <a:t>Modulo Hash Example</a:t>
            </a:r>
          </a:p>
        </p:txBody>
      </p:sp>
      <p:graphicFrame>
        <p:nvGraphicFramePr>
          <p:cNvPr id="5" name="Group 43">
            <a:extLst>
              <a:ext uri="{FF2B5EF4-FFF2-40B4-BE49-F238E27FC236}">
                <a16:creationId xmlns:a16="http://schemas.microsoft.com/office/drawing/2014/main" id="{EA8DFB0D-E6EC-9040-8313-4EBA7488B041}"/>
              </a:ext>
            </a:extLst>
          </p:cNvPr>
          <p:cNvGraphicFramePr>
            <a:graphicFrameLocks/>
          </p:cNvGraphicFramePr>
          <p:nvPr>
            <p:extLst>
              <p:ext uri="{D42A27DB-BD31-4B8C-83A1-F6EECF244321}">
                <p14:modId xmlns:p14="http://schemas.microsoft.com/office/powerpoint/2010/main" val="2014001302"/>
              </p:ext>
            </p:extLst>
          </p:nvPr>
        </p:nvGraphicFramePr>
        <p:xfrm>
          <a:off x="5000925" y="2178448"/>
          <a:ext cx="3238500" cy="2873376"/>
        </p:xfrm>
        <a:graphic>
          <a:graphicData uri="http://schemas.openxmlformats.org/drawingml/2006/table">
            <a:tbl>
              <a:tblPr/>
              <a:tblGrid>
                <a:gridCol w="809625">
                  <a:extLst>
                    <a:ext uri="{9D8B030D-6E8A-4147-A177-3AD203B41FA5}">
                      <a16:colId xmlns:a16="http://schemas.microsoft.com/office/drawing/2014/main" val="20000"/>
                    </a:ext>
                  </a:extLst>
                </a:gridCol>
                <a:gridCol w="809625">
                  <a:extLst>
                    <a:ext uri="{9D8B030D-6E8A-4147-A177-3AD203B41FA5}">
                      <a16:colId xmlns:a16="http://schemas.microsoft.com/office/drawing/2014/main" val="20001"/>
                    </a:ext>
                  </a:extLst>
                </a:gridCol>
                <a:gridCol w="809625">
                  <a:extLst>
                    <a:ext uri="{9D8B030D-6E8A-4147-A177-3AD203B41FA5}">
                      <a16:colId xmlns:a16="http://schemas.microsoft.com/office/drawing/2014/main" val="20002"/>
                    </a:ext>
                  </a:extLst>
                </a:gridCol>
                <a:gridCol w="809625">
                  <a:extLst>
                    <a:ext uri="{9D8B030D-6E8A-4147-A177-3AD203B41FA5}">
                      <a16:colId xmlns:a16="http://schemas.microsoft.com/office/drawing/2014/main" val="20003"/>
                    </a:ext>
                  </a:extLst>
                </a:gridCol>
              </a:tblGrid>
              <a:tr h="479425">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0</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2400" b="0" i="0" u="none" strike="noStrike" cap="none" normalizeH="0" baseline="0">
                        <a:ln>
                          <a:noFill/>
                        </a:ln>
                        <a:solidFill>
                          <a:schemeClr val="tx1"/>
                        </a:solidFill>
                        <a:effectLst/>
                        <a:latin typeface="Arial" pitchFamily="34" charset="0"/>
                        <a:ea typeface="新細明體" pitchFamily="18" charset="-12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6</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2400" b="0" i="0" u="none" strike="noStrike" cap="none" normalizeH="0" baseline="0">
                        <a:ln>
                          <a:noFill/>
                        </a:ln>
                        <a:solidFill>
                          <a:schemeClr val="tx1"/>
                        </a:solidFill>
                        <a:effectLst/>
                        <a:latin typeface="Arial" pitchFamily="34" charset="0"/>
                        <a:ea typeface="新細明體" pitchFamily="18" charset="-120"/>
                      </a:endParaRP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77838">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1</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2400" b="0" i="0" u="none" strike="noStrike" cap="none" normalizeH="0" baseline="0">
                        <a:ln>
                          <a:noFill/>
                        </a:ln>
                        <a:solidFill>
                          <a:schemeClr val="tx1"/>
                        </a:solidFill>
                        <a:effectLst/>
                        <a:latin typeface="Arial" pitchFamily="34" charset="0"/>
                        <a:ea typeface="新細明體" pitchFamily="18" charset="-12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7</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2400" b="0" i="0" u="none" strike="noStrike" cap="none" normalizeH="0" baseline="0">
                        <a:ln>
                          <a:noFill/>
                        </a:ln>
                        <a:solidFill>
                          <a:schemeClr val="tx1"/>
                        </a:solidFill>
                        <a:effectLst/>
                        <a:latin typeface="Arial" pitchFamily="34" charset="0"/>
                        <a:ea typeface="新細明體" pitchFamily="18" charset="-120"/>
                      </a:endParaRP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79425">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2</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2400" b="0" i="0" u="none" strike="noStrike" cap="none" normalizeH="0" baseline="0">
                        <a:ln>
                          <a:noFill/>
                        </a:ln>
                        <a:solidFill>
                          <a:schemeClr val="tx1"/>
                        </a:solidFill>
                        <a:effectLst/>
                        <a:latin typeface="Arial" pitchFamily="34" charset="0"/>
                        <a:ea typeface="新細明體" pitchFamily="18" charset="-12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8</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FF0000"/>
                          </a:solidFill>
                          <a:effectLst/>
                          <a:latin typeface="Arial" pitchFamily="34" charset="0"/>
                          <a:ea typeface="新細明體" pitchFamily="18" charset="-120"/>
                        </a:rPr>
                        <a:t>728</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79425">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3</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FF0000"/>
                          </a:solidFill>
                          <a:effectLst/>
                          <a:latin typeface="Arial" pitchFamily="34" charset="0"/>
                          <a:ea typeface="新細明體" pitchFamily="18" charset="-120"/>
                        </a:rPr>
                        <a:t>15</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9</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FF0000"/>
                          </a:solidFill>
                          <a:effectLst/>
                          <a:latin typeface="Arial" pitchFamily="34" charset="0"/>
                          <a:ea typeface="新細明體" pitchFamily="18" charset="-120"/>
                        </a:rPr>
                        <a:t>345</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77838">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4</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2400" b="0" i="0" u="none" strike="noStrike" cap="none" normalizeH="0" baseline="0">
                        <a:ln>
                          <a:noFill/>
                        </a:ln>
                        <a:solidFill>
                          <a:schemeClr val="tx1"/>
                        </a:solidFill>
                        <a:effectLst/>
                        <a:latin typeface="Arial" pitchFamily="34" charset="0"/>
                        <a:ea typeface="新細明體" pitchFamily="18" charset="-12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10</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FF0000"/>
                          </a:solidFill>
                          <a:effectLst/>
                          <a:latin typeface="Arial" pitchFamily="34" charset="0"/>
                          <a:ea typeface="新細明體" pitchFamily="18" charset="-120"/>
                        </a:rPr>
                        <a:t>490</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79425">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5</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2400" b="0" i="0" u="none" strike="noStrike" cap="none" normalizeH="0" baseline="0">
                        <a:ln>
                          <a:noFill/>
                        </a:ln>
                        <a:solidFill>
                          <a:schemeClr val="tx1"/>
                        </a:solidFill>
                        <a:effectLst/>
                        <a:latin typeface="Arial" pitchFamily="34" charset="0"/>
                        <a:ea typeface="新細明體" pitchFamily="18" charset="-12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0070C0"/>
                          </a:solidFill>
                          <a:effectLst/>
                          <a:latin typeface="Arial" pitchFamily="34" charset="0"/>
                          <a:ea typeface="新細明體" pitchFamily="18" charset="-120"/>
                        </a:rPr>
                        <a:t>11</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2400" b="0" i="0" u="none" strike="noStrike" cap="none" normalizeH="0" baseline="0" dirty="0">
                          <a:ln>
                            <a:noFill/>
                          </a:ln>
                          <a:solidFill>
                            <a:srgbClr val="FF0000"/>
                          </a:solidFill>
                          <a:effectLst/>
                          <a:latin typeface="Arial" pitchFamily="34" charset="0"/>
                          <a:ea typeface="新細明體" pitchFamily="18" charset="-120"/>
                        </a:rPr>
                        <a:t>251</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6" name="Text Box 44">
            <a:extLst>
              <a:ext uri="{FF2B5EF4-FFF2-40B4-BE49-F238E27FC236}">
                <a16:creationId xmlns:a16="http://schemas.microsoft.com/office/drawing/2014/main" id="{077FF9F1-A046-334B-AE8F-59C0FD8BD8A2}"/>
              </a:ext>
            </a:extLst>
          </p:cNvPr>
          <p:cNvSpPr txBox="1">
            <a:spLocks noChangeArrowheads="1"/>
          </p:cNvSpPr>
          <p:nvPr/>
        </p:nvSpPr>
        <p:spPr bwMode="auto">
          <a:xfrm>
            <a:off x="5937550" y="1746648"/>
            <a:ext cx="576263" cy="396875"/>
          </a:xfrm>
          <a:prstGeom prst="rect">
            <a:avLst/>
          </a:prstGeom>
          <a:noFill/>
          <a:ln w="9525">
            <a:noFill/>
            <a:miter lim="800000"/>
            <a:headEnd/>
            <a:tailEnd/>
          </a:ln>
          <a:effectLst/>
        </p:spPr>
        <p:txBody>
          <a:bodyPr>
            <a:spAutoFit/>
          </a:bodyPr>
          <a:lstStyle/>
          <a:p>
            <a:pPr algn="ctr">
              <a:spcBef>
                <a:spcPct val="50000"/>
              </a:spcBef>
            </a:pPr>
            <a:r>
              <a:rPr lang="en-US" altLang="zh-TW" sz="2000">
                <a:latin typeface="Times New Roman" pitchFamily="18" charset="0"/>
              </a:rPr>
              <a:t>X</a:t>
            </a:r>
          </a:p>
        </p:txBody>
      </p:sp>
      <p:sp>
        <p:nvSpPr>
          <p:cNvPr id="7" name="Text Box 45">
            <a:extLst>
              <a:ext uri="{FF2B5EF4-FFF2-40B4-BE49-F238E27FC236}">
                <a16:creationId xmlns:a16="http://schemas.microsoft.com/office/drawing/2014/main" id="{18BDAE38-AFB9-B842-A0D7-510843417519}"/>
              </a:ext>
            </a:extLst>
          </p:cNvPr>
          <p:cNvSpPr txBox="1">
            <a:spLocks noChangeArrowheads="1"/>
          </p:cNvSpPr>
          <p:nvPr/>
        </p:nvSpPr>
        <p:spPr bwMode="auto">
          <a:xfrm>
            <a:off x="7593313" y="1746648"/>
            <a:ext cx="576262" cy="396875"/>
          </a:xfrm>
          <a:prstGeom prst="rect">
            <a:avLst/>
          </a:prstGeom>
          <a:noFill/>
          <a:ln w="9525">
            <a:noFill/>
            <a:miter lim="800000"/>
            <a:headEnd/>
            <a:tailEnd/>
          </a:ln>
          <a:effectLst/>
        </p:spPr>
        <p:txBody>
          <a:bodyPr>
            <a:spAutoFit/>
          </a:bodyPr>
          <a:lstStyle/>
          <a:p>
            <a:pPr algn="ctr">
              <a:spcBef>
                <a:spcPct val="50000"/>
              </a:spcBef>
            </a:pPr>
            <a:r>
              <a:rPr lang="en-US" altLang="zh-TW" sz="2000">
                <a:latin typeface="Times New Roman" pitchFamily="18" charset="0"/>
              </a:rPr>
              <a:t>X</a:t>
            </a:r>
          </a:p>
        </p:txBody>
      </p:sp>
      <p:sp>
        <p:nvSpPr>
          <p:cNvPr id="8" name="Rectangle 3">
            <a:extLst>
              <a:ext uri="{FF2B5EF4-FFF2-40B4-BE49-F238E27FC236}">
                <a16:creationId xmlns:a16="http://schemas.microsoft.com/office/drawing/2014/main" id="{EC48E96A-A885-074F-9380-3D16B96A9332}"/>
              </a:ext>
            </a:extLst>
          </p:cNvPr>
          <p:cNvSpPr txBox="1">
            <a:spLocks noChangeArrowheads="1"/>
          </p:cNvSpPr>
          <p:nvPr/>
        </p:nvSpPr>
        <p:spPr>
          <a:xfrm>
            <a:off x="628650" y="1746648"/>
            <a:ext cx="3799659" cy="3724275"/>
          </a:xfrm>
          <a:prstGeom prst="rect">
            <a:avLst/>
          </a:prstGeom>
        </p:spPr>
        <p:txBody>
          <a:bodyPr vert="horz" lIns="91440" tIns="45720" rIns="91440" bIns="45720" rtlCol="0">
            <a:normAutofit/>
          </a:bodyPr>
          <a:lstStyle/>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altLang="zh-TW" sz="2400" b="0" i="0" u="none" strike="noStrike" kern="1200" cap="none" spc="0" normalizeH="0" baseline="0" noProof="0" dirty="0">
                <a:ln>
                  <a:noFill/>
                </a:ln>
                <a:solidFill>
                  <a:schemeClr val="tx1"/>
                </a:solidFill>
                <a:effectLst/>
                <a:uLnTx/>
                <a:uFillTx/>
                <a:latin typeface="Calibri" pitchFamily="34" charset="0"/>
              </a:rPr>
              <a:t>push </a:t>
            </a:r>
            <a:r>
              <a:rPr kumimoji="0" lang="en-US" altLang="zh-TW" sz="2400" b="1" i="0" u="none" strike="noStrike" kern="1200" cap="none" spc="0" normalizeH="0" baseline="0" noProof="0" dirty="0">
                <a:ln>
                  <a:noFill/>
                </a:ln>
                <a:solidFill>
                  <a:schemeClr val="tx1"/>
                </a:solidFill>
                <a:effectLst/>
                <a:uLnTx/>
                <a:uFillTx/>
                <a:latin typeface="Calibri" pitchFamily="34" charset="0"/>
              </a:rPr>
              <a:t>345, 728, 251, 490, 15 </a:t>
            </a:r>
            <a:r>
              <a:rPr kumimoji="0" lang="en-US" altLang="zh-TW" sz="2400" b="0" i="0" u="none" strike="noStrike" kern="1200" cap="none" spc="0" normalizeH="0" baseline="0" noProof="0" dirty="0">
                <a:ln>
                  <a:noFill/>
                </a:ln>
                <a:solidFill>
                  <a:schemeClr val="tx1"/>
                </a:solidFill>
                <a:effectLst/>
                <a:uLnTx/>
                <a:uFillTx/>
                <a:latin typeface="Calibri" pitchFamily="34" charset="0"/>
              </a:rPr>
              <a:t>into 12 buckets, M</a:t>
            </a:r>
            <a:r>
              <a:rPr lang="zh-TW" altLang="en-US" sz="2400" dirty="0">
                <a:latin typeface="Calibri" pitchFamily="34" charset="0"/>
              </a:rPr>
              <a:t> </a:t>
            </a:r>
            <a:r>
              <a:rPr lang="en-US" altLang="zh-TW" sz="2400" dirty="0">
                <a:latin typeface="Calibri" pitchFamily="34" charset="0"/>
              </a:rPr>
              <a:t>is </a:t>
            </a:r>
            <a:r>
              <a:rPr kumimoji="0" lang="en-US" altLang="zh-TW" sz="2400" b="0" i="0" u="none" strike="noStrike" kern="1200" cap="none" spc="0" normalizeH="0" baseline="0" noProof="0" dirty="0">
                <a:ln>
                  <a:noFill/>
                </a:ln>
                <a:solidFill>
                  <a:schemeClr val="tx1"/>
                </a:solidFill>
                <a:effectLst/>
                <a:uLnTx/>
                <a:uFillTx/>
                <a:latin typeface="Calibri" pitchFamily="34" charset="0"/>
              </a:rPr>
              <a:t>12, </a:t>
            </a:r>
            <a:r>
              <a:rPr kumimoji="0" lang="en-US" altLang="zh-TW" sz="2400" b="1" i="0" u="none" strike="noStrike" kern="1200" cap="none" spc="0" normalizeH="0" baseline="0" noProof="0" dirty="0">
                <a:ln>
                  <a:noFill/>
                </a:ln>
                <a:solidFill>
                  <a:schemeClr val="tx1"/>
                </a:solidFill>
                <a:effectLst/>
                <a:uLnTx/>
                <a:uFillTx/>
                <a:latin typeface="Calibri" pitchFamily="34" charset="0"/>
              </a:rPr>
              <a:t>f(x)=x%12</a:t>
            </a:r>
            <a:endParaRPr kumimoji="0" lang="en-US" altLang="zh-TW" sz="2400" b="0" i="0" u="none" strike="noStrike" kern="1200" cap="none" spc="0" normalizeH="0" baseline="0" noProof="0" dirty="0">
              <a:ln>
                <a:noFill/>
              </a:ln>
              <a:solidFill>
                <a:schemeClr val="tx1"/>
              </a:solidFill>
              <a:effectLst/>
              <a:uLnTx/>
              <a:uFillTx/>
              <a:latin typeface="Calibri" pitchFamily="34" charset="0"/>
            </a:endParaRPr>
          </a:p>
          <a:p>
            <a:pPr marL="342900" marR="0" lvl="0" indent="-342900" algn="just" defTabSz="914400" rtl="0" eaLnBrk="1" fontAlgn="auto" latinLnBrk="0" hangingPunct="1">
              <a:lnSpc>
                <a:spcPct val="100000"/>
              </a:lnSpc>
              <a:spcBef>
                <a:spcPct val="20000"/>
              </a:spcBef>
              <a:spcAft>
                <a:spcPts val="0"/>
              </a:spcAft>
              <a:buClrTx/>
              <a:buSzTx/>
              <a:tabLst/>
              <a:defRPr/>
            </a:pPr>
            <a:r>
              <a:rPr kumimoji="0" lang="en-US" altLang="zh-TW" sz="2400" b="0" i="0" u="none" strike="noStrike" kern="1200" cap="none" spc="0" normalizeH="0" baseline="0" noProof="0" dirty="0">
                <a:ln>
                  <a:noFill/>
                </a:ln>
                <a:solidFill>
                  <a:schemeClr val="tx1"/>
                </a:solidFill>
                <a:effectLst/>
                <a:uLnTx/>
                <a:uFillTx/>
                <a:latin typeface="Calibri" pitchFamily="34" charset="0"/>
              </a:rPr>
              <a:t>	f(345)=9</a:t>
            </a:r>
          </a:p>
          <a:p>
            <a:pPr marL="342900" marR="0" lvl="0" indent="-342900" algn="just" defTabSz="914400" rtl="0" eaLnBrk="1" fontAlgn="auto" latinLnBrk="0" hangingPunct="1">
              <a:lnSpc>
                <a:spcPct val="100000"/>
              </a:lnSpc>
              <a:spcBef>
                <a:spcPct val="20000"/>
              </a:spcBef>
              <a:spcAft>
                <a:spcPts val="0"/>
              </a:spcAft>
              <a:buClrTx/>
              <a:buSzTx/>
              <a:tabLst/>
              <a:defRPr/>
            </a:pPr>
            <a:r>
              <a:rPr kumimoji="0" lang="en-US" altLang="zh-TW" sz="2400" b="0" i="0" u="none" strike="noStrike" kern="1200" cap="none" spc="0" normalizeH="0" baseline="0" noProof="0" dirty="0">
                <a:ln>
                  <a:noFill/>
                </a:ln>
                <a:solidFill>
                  <a:schemeClr val="tx1"/>
                </a:solidFill>
                <a:effectLst/>
                <a:uLnTx/>
                <a:uFillTx/>
                <a:latin typeface="Calibri" pitchFamily="34" charset="0"/>
              </a:rPr>
              <a:t>	f(728)=8</a:t>
            </a:r>
          </a:p>
          <a:p>
            <a:pPr marL="342900" marR="0" lvl="0" indent="-342900" algn="just" defTabSz="914400" rtl="0" eaLnBrk="1" fontAlgn="auto" latinLnBrk="0" hangingPunct="1">
              <a:lnSpc>
                <a:spcPct val="100000"/>
              </a:lnSpc>
              <a:spcBef>
                <a:spcPct val="20000"/>
              </a:spcBef>
              <a:spcAft>
                <a:spcPts val="0"/>
              </a:spcAft>
              <a:buClrTx/>
              <a:buSzTx/>
              <a:tabLst/>
              <a:defRPr/>
            </a:pPr>
            <a:r>
              <a:rPr kumimoji="0" lang="en-US" altLang="zh-TW" sz="2400" b="0" i="0" u="none" strike="noStrike" kern="1200" cap="none" spc="0" normalizeH="0" baseline="0" noProof="0" dirty="0">
                <a:ln>
                  <a:noFill/>
                </a:ln>
                <a:solidFill>
                  <a:schemeClr val="tx1"/>
                </a:solidFill>
                <a:effectLst/>
                <a:uLnTx/>
                <a:uFillTx/>
                <a:latin typeface="Calibri" pitchFamily="34" charset="0"/>
              </a:rPr>
              <a:t>	f(251)=11</a:t>
            </a:r>
          </a:p>
          <a:p>
            <a:pPr marL="342900" marR="0" lvl="0" indent="-342900" algn="just" defTabSz="914400" rtl="0" eaLnBrk="1" fontAlgn="auto" latinLnBrk="0" hangingPunct="1">
              <a:lnSpc>
                <a:spcPct val="100000"/>
              </a:lnSpc>
              <a:spcBef>
                <a:spcPct val="20000"/>
              </a:spcBef>
              <a:spcAft>
                <a:spcPts val="0"/>
              </a:spcAft>
              <a:buClrTx/>
              <a:buSzTx/>
              <a:tabLst/>
              <a:defRPr/>
            </a:pPr>
            <a:r>
              <a:rPr kumimoji="0" lang="en-US" altLang="zh-TW" sz="2400" b="0" i="0" u="none" strike="noStrike" kern="1200" cap="none" spc="0" normalizeH="0" baseline="0" noProof="0" dirty="0">
                <a:ln>
                  <a:noFill/>
                </a:ln>
                <a:solidFill>
                  <a:schemeClr val="tx1"/>
                </a:solidFill>
                <a:effectLst/>
                <a:uLnTx/>
                <a:uFillTx/>
                <a:latin typeface="Calibri" pitchFamily="34" charset="0"/>
              </a:rPr>
              <a:t>	f(490)=10</a:t>
            </a:r>
          </a:p>
          <a:p>
            <a:pPr marL="342900" marR="0" lvl="0" indent="-342900" algn="just" defTabSz="914400" rtl="0" eaLnBrk="1" fontAlgn="auto" latinLnBrk="0" hangingPunct="1">
              <a:lnSpc>
                <a:spcPct val="100000"/>
              </a:lnSpc>
              <a:spcBef>
                <a:spcPct val="20000"/>
              </a:spcBef>
              <a:spcAft>
                <a:spcPts val="0"/>
              </a:spcAft>
              <a:buClrTx/>
              <a:buSzTx/>
              <a:tabLst/>
              <a:defRPr/>
            </a:pPr>
            <a:r>
              <a:rPr kumimoji="0" lang="en-US" altLang="zh-TW" sz="2400" b="0" i="0" u="none" strike="noStrike" kern="1200" cap="none" spc="0" normalizeH="0" baseline="0" noProof="0" dirty="0">
                <a:ln>
                  <a:noFill/>
                </a:ln>
                <a:solidFill>
                  <a:schemeClr val="tx1"/>
                </a:solidFill>
                <a:effectLst/>
                <a:uLnTx/>
                <a:uFillTx/>
                <a:latin typeface="Calibri" pitchFamily="34" charset="0"/>
              </a:rPr>
              <a:t>	f(15)=3</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altLang="zh-TW" sz="2400" b="0" i="0" u="none" strike="noStrike" kern="1200" cap="none" spc="0" normalizeH="0" baseline="0" noProof="0" dirty="0">
              <a:ln>
                <a:noFill/>
              </a:ln>
              <a:solidFill>
                <a:schemeClr val="tx1"/>
              </a:solidFill>
              <a:effectLst/>
              <a:uLnTx/>
              <a:uFillTx/>
              <a:latin typeface="Calibri" pitchFamily="34" charset="0"/>
            </a:endParaRPr>
          </a:p>
        </p:txBody>
      </p:sp>
    </p:spTree>
    <p:extLst>
      <p:ext uri="{BB962C8B-B14F-4D97-AF65-F5344CB8AC3E}">
        <p14:creationId xmlns:p14="http://schemas.microsoft.com/office/powerpoint/2010/main" val="38925265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A98CA76-C4DA-7A4F-B6F6-C99CE424F214}"/>
              </a:ext>
            </a:extLst>
          </p:cNvPr>
          <p:cNvSpPr>
            <a:spLocks noGrp="1"/>
          </p:cNvSpPr>
          <p:nvPr>
            <p:ph type="sldNum" sz="quarter" idx="12"/>
          </p:nvPr>
        </p:nvSpPr>
        <p:spPr/>
        <p:txBody>
          <a:bodyPr/>
          <a:lstStyle/>
          <a:p>
            <a:fld id="{4E77BC79-9480-1042-96E1-82B94DA0811E}" type="slidenum">
              <a:rPr lang="en-US" smtClean="0"/>
              <a:t>16</a:t>
            </a:fld>
            <a:endParaRPr lang="en-US"/>
          </a:p>
        </p:txBody>
      </p:sp>
      <p:sp>
        <p:nvSpPr>
          <p:cNvPr id="3" name="Title 2">
            <a:extLst>
              <a:ext uri="{FF2B5EF4-FFF2-40B4-BE49-F238E27FC236}">
                <a16:creationId xmlns:a16="http://schemas.microsoft.com/office/drawing/2014/main" id="{E4778672-0D5A-4340-8B6F-C9772EE9B074}"/>
              </a:ext>
            </a:extLst>
          </p:cNvPr>
          <p:cNvSpPr>
            <a:spLocks noGrp="1"/>
          </p:cNvSpPr>
          <p:nvPr>
            <p:ph type="title"/>
          </p:nvPr>
        </p:nvSpPr>
        <p:spPr/>
        <p:txBody>
          <a:bodyPr/>
          <a:lstStyle/>
          <a:p>
            <a:r>
              <a:rPr lang="en-US" dirty="0"/>
              <a:t>Handling Overflow</a:t>
            </a:r>
          </a:p>
        </p:txBody>
      </p:sp>
      <p:sp>
        <p:nvSpPr>
          <p:cNvPr id="4" name="Content Placeholder 3">
            <a:extLst>
              <a:ext uri="{FF2B5EF4-FFF2-40B4-BE49-F238E27FC236}">
                <a16:creationId xmlns:a16="http://schemas.microsoft.com/office/drawing/2014/main" id="{C43344C0-6548-474D-94E3-18BE3FA4AF43}"/>
              </a:ext>
            </a:extLst>
          </p:cNvPr>
          <p:cNvSpPr>
            <a:spLocks noGrp="1"/>
          </p:cNvSpPr>
          <p:nvPr>
            <p:ph idx="1"/>
          </p:nvPr>
        </p:nvSpPr>
        <p:spPr/>
        <p:txBody>
          <a:bodyPr/>
          <a:lstStyle/>
          <a:p>
            <a:pPr algn="just"/>
            <a:r>
              <a:rPr lang="en-US" altLang="zh-TW" b="0" dirty="0"/>
              <a:t>The size of bucket is overflow due to multiple key words that access the same bucket</a:t>
            </a:r>
          </a:p>
          <a:p>
            <a:pPr algn="just"/>
            <a:r>
              <a:rPr lang="en-US" altLang="zh-TW" b="0" dirty="0"/>
              <a:t>Maintains a std::list or a std::vector to store multiple items that map to the same key</a:t>
            </a:r>
          </a:p>
          <a:p>
            <a:pPr lvl="1" algn="just"/>
            <a:endParaRPr lang="en-US" altLang="zh-TW" dirty="0"/>
          </a:p>
          <a:p>
            <a:pPr algn="just"/>
            <a:endParaRPr lang="en-US" altLang="zh-TW" dirty="0"/>
          </a:p>
          <a:p>
            <a:endParaRPr lang="en-US" dirty="0"/>
          </a:p>
        </p:txBody>
      </p:sp>
      <p:graphicFrame>
        <p:nvGraphicFramePr>
          <p:cNvPr id="5" name="Group 48">
            <a:extLst>
              <a:ext uri="{FF2B5EF4-FFF2-40B4-BE49-F238E27FC236}">
                <a16:creationId xmlns:a16="http://schemas.microsoft.com/office/drawing/2014/main" id="{8035FFD2-3ABA-3E44-97B4-272C5EEC2D7E}"/>
              </a:ext>
            </a:extLst>
          </p:cNvPr>
          <p:cNvGraphicFramePr>
            <a:graphicFrameLocks/>
          </p:cNvGraphicFramePr>
          <p:nvPr>
            <p:extLst>
              <p:ext uri="{D42A27DB-BD31-4B8C-83A1-F6EECF244321}">
                <p14:modId xmlns:p14="http://schemas.microsoft.com/office/powerpoint/2010/main" val="3651002544"/>
              </p:ext>
            </p:extLst>
          </p:nvPr>
        </p:nvGraphicFramePr>
        <p:xfrm>
          <a:off x="720090" y="4587844"/>
          <a:ext cx="1425603" cy="335280"/>
        </p:xfrm>
        <a:graphic>
          <a:graphicData uri="http://schemas.openxmlformats.org/drawingml/2006/table">
            <a:tbl>
              <a:tblPr/>
              <a:tblGrid>
                <a:gridCol w="713587">
                  <a:extLst>
                    <a:ext uri="{9D8B030D-6E8A-4147-A177-3AD203B41FA5}">
                      <a16:colId xmlns:a16="http://schemas.microsoft.com/office/drawing/2014/main" val="20000"/>
                    </a:ext>
                  </a:extLst>
                </a:gridCol>
                <a:gridCol w="712016">
                  <a:extLst>
                    <a:ext uri="{9D8B030D-6E8A-4147-A177-3AD203B41FA5}">
                      <a16:colId xmlns:a16="http://schemas.microsoft.com/office/drawing/2014/main" val="20001"/>
                    </a:ext>
                  </a:extLst>
                </a:gridCol>
              </a:tblGrid>
              <a:tr h="192108">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2</a:t>
                      </a: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6" name="Group 134">
            <a:extLst>
              <a:ext uri="{FF2B5EF4-FFF2-40B4-BE49-F238E27FC236}">
                <a16:creationId xmlns:a16="http://schemas.microsoft.com/office/drawing/2014/main" id="{3C06FACF-145B-874B-A8E4-690A3B37826E}"/>
              </a:ext>
            </a:extLst>
          </p:cNvPr>
          <p:cNvGraphicFramePr>
            <a:graphicFrameLocks/>
          </p:cNvGraphicFramePr>
          <p:nvPr>
            <p:extLst>
              <p:ext uri="{D42A27DB-BD31-4B8C-83A1-F6EECF244321}">
                <p14:modId xmlns:p14="http://schemas.microsoft.com/office/powerpoint/2010/main" val="1547326364"/>
              </p:ext>
            </p:extLst>
          </p:nvPr>
        </p:nvGraphicFramePr>
        <p:xfrm>
          <a:off x="720090" y="4008384"/>
          <a:ext cx="1425603" cy="335280"/>
        </p:xfrm>
        <a:graphic>
          <a:graphicData uri="http://schemas.openxmlformats.org/drawingml/2006/table">
            <a:tbl>
              <a:tblPr/>
              <a:tblGrid>
                <a:gridCol w="715159">
                  <a:extLst>
                    <a:ext uri="{9D8B030D-6E8A-4147-A177-3AD203B41FA5}">
                      <a16:colId xmlns:a16="http://schemas.microsoft.com/office/drawing/2014/main" val="20000"/>
                    </a:ext>
                  </a:extLst>
                </a:gridCol>
                <a:gridCol w="710444">
                  <a:extLst>
                    <a:ext uri="{9D8B030D-6E8A-4147-A177-3AD203B41FA5}">
                      <a16:colId xmlns:a16="http://schemas.microsoft.com/office/drawing/2014/main" val="20001"/>
                    </a:ext>
                  </a:extLst>
                </a:gridCol>
              </a:tblGrid>
              <a:tr h="140879">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1</a:t>
                      </a: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null</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7" name="Group 23">
            <a:extLst>
              <a:ext uri="{FF2B5EF4-FFF2-40B4-BE49-F238E27FC236}">
                <a16:creationId xmlns:a16="http://schemas.microsoft.com/office/drawing/2014/main" id="{4E1D1228-3773-E348-B790-1CE7E4B2E858}"/>
              </a:ext>
            </a:extLst>
          </p:cNvPr>
          <p:cNvGraphicFramePr>
            <a:graphicFrameLocks noGrp="1"/>
          </p:cNvGraphicFramePr>
          <p:nvPr>
            <p:extLst>
              <p:ext uri="{D42A27DB-BD31-4B8C-83A1-F6EECF244321}">
                <p14:modId xmlns:p14="http://schemas.microsoft.com/office/powerpoint/2010/main" val="3083073555"/>
              </p:ext>
            </p:extLst>
          </p:nvPr>
        </p:nvGraphicFramePr>
        <p:xfrm>
          <a:off x="720090" y="3363882"/>
          <a:ext cx="1425603" cy="335280"/>
        </p:xfrm>
        <a:graphic>
          <a:graphicData uri="http://schemas.openxmlformats.org/drawingml/2006/table">
            <a:tbl>
              <a:tblPr/>
              <a:tblGrid>
                <a:gridCol w="713587">
                  <a:extLst>
                    <a:ext uri="{9D8B030D-6E8A-4147-A177-3AD203B41FA5}">
                      <a16:colId xmlns:a16="http://schemas.microsoft.com/office/drawing/2014/main" val="20000"/>
                    </a:ext>
                  </a:extLst>
                </a:gridCol>
                <a:gridCol w="712016">
                  <a:extLst>
                    <a:ext uri="{9D8B030D-6E8A-4147-A177-3AD203B41FA5}">
                      <a16:colId xmlns:a16="http://schemas.microsoft.com/office/drawing/2014/main" val="20001"/>
                    </a:ext>
                  </a:extLst>
                </a:gridCol>
              </a:tblGrid>
              <a:tr h="192108">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0</a:t>
                      </a: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8" name="Group 47">
            <a:extLst>
              <a:ext uri="{FF2B5EF4-FFF2-40B4-BE49-F238E27FC236}">
                <a16:creationId xmlns:a16="http://schemas.microsoft.com/office/drawing/2014/main" id="{4DEB57C1-1F1E-E140-867C-2259E13309CC}"/>
              </a:ext>
            </a:extLst>
          </p:cNvPr>
          <p:cNvGraphicFramePr>
            <a:graphicFrameLocks noGrp="1"/>
          </p:cNvGraphicFramePr>
          <p:nvPr>
            <p:extLst>
              <p:ext uri="{D42A27DB-BD31-4B8C-83A1-F6EECF244321}">
                <p14:modId xmlns:p14="http://schemas.microsoft.com/office/powerpoint/2010/main" val="1509624661"/>
              </p:ext>
            </p:extLst>
          </p:nvPr>
        </p:nvGraphicFramePr>
        <p:xfrm>
          <a:off x="720090" y="5151418"/>
          <a:ext cx="1425603" cy="335280"/>
        </p:xfrm>
        <a:graphic>
          <a:graphicData uri="http://schemas.openxmlformats.org/drawingml/2006/table">
            <a:tbl>
              <a:tblPr/>
              <a:tblGrid>
                <a:gridCol w="713587">
                  <a:extLst>
                    <a:ext uri="{9D8B030D-6E8A-4147-A177-3AD203B41FA5}">
                      <a16:colId xmlns:a16="http://schemas.microsoft.com/office/drawing/2014/main" val="20000"/>
                    </a:ext>
                  </a:extLst>
                </a:gridCol>
                <a:gridCol w="712016">
                  <a:extLst>
                    <a:ext uri="{9D8B030D-6E8A-4147-A177-3AD203B41FA5}">
                      <a16:colId xmlns:a16="http://schemas.microsoft.com/office/drawing/2014/main" val="20001"/>
                    </a:ext>
                  </a:extLst>
                </a:gridCol>
              </a:tblGrid>
              <a:tr h="192108">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5</a:t>
                      </a: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9" name="Group 50">
            <a:extLst>
              <a:ext uri="{FF2B5EF4-FFF2-40B4-BE49-F238E27FC236}">
                <a16:creationId xmlns:a16="http://schemas.microsoft.com/office/drawing/2014/main" id="{771BEF60-2586-1B4F-831E-0E92D3904918}"/>
              </a:ext>
            </a:extLst>
          </p:cNvPr>
          <p:cNvGraphicFramePr>
            <a:graphicFrameLocks noGrp="1"/>
          </p:cNvGraphicFramePr>
          <p:nvPr>
            <p:extLst>
              <p:ext uri="{D42A27DB-BD31-4B8C-83A1-F6EECF244321}">
                <p14:modId xmlns:p14="http://schemas.microsoft.com/office/powerpoint/2010/main" val="1194450637"/>
              </p:ext>
            </p:extLst>
          </p:nvPr>
        </p:nvGraphicFramePr>
        <p:xfrm>
          <a:off x="720090" y="5854695"/>
          <a:ext cx="1425603" cy="335280"/>
        </p:xfrm>
        <a:graphic>
          <a:graphicData uri="http://schemas.openxmlformats.org/drawingml/2006/table">
            <a:tbl>
              <a:tblPr/>
              <a:tblGrid>
                <a:gridCol w="713587">
                  <a:extLst>
                    <a:ext uri="{9D8B030D-6E8A-4147-A177-3AD203B41FA5}">
                      <a16:colId xmlns:a16="http://schemas.microsoft.com/office/drawing/2014/main" val="20000"/>
                    </a:ext>
                  </a:extLst>
                </a:gridCol>
                <a:gridCol w="712016">
                  <a:extLst>
                    <a:ext uri="{9D8B030D-6E8A-4147-A177-3AD203B41FA5}">
                      <a16:colId xmlns:a16="http://schemas.microsoft.com/office/drawing/2014/main" val="20001"/>
                    </a:ext>
                  </a:extLst>
                </a:gridCol>
              </a:tblGrid>
              <a:tr h="192108">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25</a:t>
                      </a: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10" name="Group 51">
            <a:extLst>
              <a:ext uri="{FF2B5EF4-FFF2-40B4-BE49-F238E27FC236}">
                <a16:creationId xmlns:a16="http://schemas.microsoft.com/office/drawing/2014/main" id="{A58EC912-E778-564F-8BF0-273351D7774F}"/>
              </a:ext>
            </a:extLst>
          </p:cNvPr>
          <p:cNvGraphicFramePr>
            <a:graphicFrameLocks noGrp="1"/>
          </p:cNvGraphicFramePr>
          <p:nvPr>
            <p:extLst>
              <p:ext uri="{D42A27DB-BD31-4B8C-83A1-F6EECF244321}">
                <p14:modId xmlns:p14="http://schemas.microsoft.com/office/powerpoint/2010/main" val="701016402"/>
              </p:ext>
            </p:extLst>
          </p:nvPr>
        </p:nvGraphicFramePr>
        <p:xfrm>
          <a:off x="2664778" y="3363882"/>
          <a:ext cx="1068810" cy="335280"/>
        </p:xfrm>
        <a:graphic>
          <a:graphicData uri="http://schemas.openxmlformats.org/drawingml/2006/table">
            <a:tbl>
              <a:tblPr/>
              <a:tblGrid>
                <a:gridCol w="534405">
                  <a:extLst>
                    <a:ext uri="{9D8B030D-6E8A-4147-A177-3AD203B41FA5}">
                      <a16:colId xmlns:a16="http://schemas.microsoft.com/office/drawing/2014/main" val="20000"/>
                    </a:ext>
                  </a:extLst>
                </a:gridCol>
                <a:gridCol w="534405">
                  <a:extLst>
                    <a:ext uri="{9D8B030D-6E8A-4147-A177-3AD203B41FA5}">
                      <a16:colId xmlns:a16="http://schemas.microsoft.com/office/drawing/2014/main" val="20001"/>
                    </a:ext>
                  </a:extLst>
                </a:gridCol>
              </a:tblGrid>
              <a:tr h="192108">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A</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11" name="Group 150">
            <a:extLst>
              <a:ext uri="{FF2B5EF4-FFF2-40B4-BE49-F238E27FC236}">
                <a16:creationId xmlns:a16="http://schemas.microsoft.com/office/drawing/2014/main" id="{05C0A661-39AF-5A4F-AA35-CF72208598F1}"/>
              </a:ext>
            </a:extLst>
          </p:cNvPr>
          <p:cNvGraphicFramePr>
            <a:graphicFrameLocks noGrp="1"/>
          </p:cNvGraphicFramePr>
          <p:nvPr>
            <p:extLst>
              <p:ext uri="{D42A27DB-BD31-4B8C-83A1-F6EECF244321}">
                <p14:modId xmlns:p14="http://schemas.microsoft.com/office/powerpoint/2010/main" val="3864419792"/>
              </p:ext>
            </p:extLst>
          </p:nvPr>
        </p:nvGraphicFramePr>
        <p:xfrm>
          <a:off x="4320541" y="3363882"/>
          <a:ext cx="1141110" cy="335280"/>
        </p:xfrm>
        <a:graphic>
          <a:graphicData uri="http://schemas.openxmlformats.org/drawingml/2006/table">
            <a:tbl>
              <a:tblPr/>
              <a:tblGrid>
                <a:gridCol w="570555">
                  <a:extLst>
                    <a:ext uri="{9D8B030D-6E8A-4147-A177-3AD203B41FA5}">
                      <a16:colId xmlns:a16="http://schemas.microsoft.com/office/drawing/2014/main" val="20000"/>
                    </a:ext>
                  </a:extLst>
                </a:gridCol>
                <a:gridCol w="570555">
                  <a:extLst>
                    <a:ext uri="{9D8B030D-6E8A-4147-A177-3AD203B41FA5}">
                      <a16:colId xmlns:a16="http://schemas.microsoft.com/office/drawing/2014/main" val="20001"/>
                    </a:ext>
                  </a:extLst>
                </a:gridCol>
              </a:tblGrid>
              <a:tr h="140879">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A1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12" name="Group 109">
            <a:extLst>
              <a:ext uri="{FF2B5EF4-FFF2-40B4-BE49-F238E27FC236}">
                <a16:creationId xmlns:a16="http://schemas.microsoft.com/office/drawing/2014/main" id="{0CBAADBC-A1F9-2044-ABB5-EBB6EBEB28D6}"/>
              </a:ext>
            </a:extLst>
          </p:cNvPr>
          <p:cNvGraphicFramePr>
            <a:graphicFrameLocks noGrp="1"/>
          </p:cNvGraphicFramePr>
          <p:nvPr>
            <p:extLst>
              <p:ext uri="{D42A27DB-BD31-4B8C-83A1-F6EECF244321}">
                <p14:modId xmlns:p14="http://schemas.microsoft.com/office/powerpoint/2010/main" val="1635602888"/>
              </p:ext>
            </p:extLst>
          </p:nvPr>
        </p:nvGraphicFramePr>
        <p:xfrm>
          <a:off x="6049329" y="3363882"/>
          <a:ext cx="1354872" cy="335280"/>
        </p:xfrm>
        <a:graphic>
          <a:graphicData uri="http://schemas.openxmlformats.org/drawingml/2006/table">
            <a:tbl>
              <a:tblPr/>
              <a:tblGrid>
                <a:gridCol w="677436">
                  <a:extLst>
                    <a:ext uri="{9D8B030D-6E8A-4147-A177-3AD203B41FA5}">
                      <a16:colId xmlns:a16="http://schemas.microsoft.com/office/drawing/2014/main" val="20000"/>
                    </a:ext>
                  </a:extLst>
                </a:gridCol>
                <a:gridCol w="677436">
                  <a:extLst>
                    <a:ext uri="{9D8B030D-6E8A-4147-A177-3AD203B41FA5}">
                      <a16:colId xmlns:a16="http://schemas.microsoft.com/office/drawing/2014/main" val="20001"/>
                    </a:ext>
                  </a:extLst>
                </a:gridCol>
              </a:tblGrid>
              <a:tr h="140879">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A2</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null</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13" name="Group 75">
            <a:extLst>
              <a:ext uri="{FF2B5EF4-FFF2-40B4-BE49-F238E27FC236}">
                <a16:creationId xmlns:a16="http://schemas.microsoft.com/office/drawing/2014/main" id="{0E00C26B-E9C0-404A-8FD9-2ADE5626923D}"/>
              </a:ext>
            </a:extLst>
          </p:cNvPr>
          <p:cNvGraphicFramePr>
            <a:graphicFrameLocks noGrp="1"/>
          </p:cNvGraphicFramePr>
          <p:nvPr>
            <p:extLst>
              <p:ext uri="{D42A27DB-BD31-4B8C-83A1-F6EECF244321}">
                <p14:modId xmlns:p14="http://schemas.microsoft.com/office/powerpoint/2010/main" val="143560455"/>
              </p:ext>
            </p:extLst>
          </p:nvPr>
        </p:nvGraphicFramePr>
        <p:xfrm>
          <a:off x="2736215" y="4587844"/>
          <a:ext cx="1068810" cy="335280"/>
        </p:xfrm>
        <a:graphic>
          <a:graphicData uri="http://schemas.openxmlformats.org/drawingml/2006/table">
            <a:tbl>
              <a:tblPr/>
              <a:tblGrid>
                <a:gridCol w="534405">
                  <a:extLst>
                    <a:ext uri="{9D8B030D-6E8A-4147-A177-3AD203B41FA5}">
                      <a16:colId xmlns:a16="http://schemas.microsoft.com/office/drawing/2014/main" val="20000"/>
                    </a:ext>
                  </a:extLst>
                </a:gridCol>
                <a:gridCol w="534405">
                  <a:extLst>
                    <a:ext uri="{9D8B030D-6E8A-4147-A177-3AD203B41FA5}">
                      <a16:colId xmlns:a16="http://schemas.microsoft.com/office/drawing/2014/main" val="20001"/>
                    </a:ext>
                  </a:extLst>
                </a:gridCol>
              </a:tblGrid>
              <a:tr h="140879">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C</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14" name="Group 147">
            <a:extLst>
              <a:ext uri="{FF2B5EF4-FFF2-40B4-BE49-F238E27FC236}">
                <a16:creationId xmlns:a16="http://schemas.microsoft.com/office/drawing/2014/main" id="{AEC9E11D-EDEE-1143-891D-369C5FF369AC}"/>
              </a:ext>
            </a:extLst>
          </p:cNvPr>
          <p:cNvGraphicFramePr>
            <a:graphicFrameLocks noGrp="1"/>
          </p:cNvGraphicFramePr>
          <p:nvPr>
            <p:extLst>
              <p:ext uri="{D42A27DB-BD31-4B8C-83A1-F6EECF244321}">
                <p14:modId xmlns:p14="http://schemas.microsoft.com/office/powerpoint/2010/main" val="3992186994"/>
              </p:ext>
            </p:extLst>
          </p:nvPr>
        </p:nvGraphicFramePr>
        <p:xfrm>
          <a:off x="2736215" y="5151418"/>
          <a:ext cx="1068810" cy="335280"/>
        </p:xfrm>
        <a:graphic>
          <a:graphicData uri="http://schemas.openxmlformats.org/drawingml/2006/table">
            <a:tbl>
              <a:tblPr/>
              <a:tblGrid>
                <a:gridCol w="534405">
                  <a:extLst>
                    <a:ext uri="{9D8B030D-6E8A-4147-A177-3AD203B41FA5}">
                      <a16:colId xmlns:a16="http://schemas.microsoft.com/office/drawing/2014/main" val="20000"/>
                    </a:ext>
                  </a:extLst>
                </a:gridCol>
                <a:gridCol w="534405">
                  <a:extLst>
                    <a:ext uri="{9D8B030D-6E8A-4147-A177-3AD203B41FA5}">
                      <a16:colId xmlns:a16="http://schemas.microsoft.com/office/drawing/2014/main" val="20001"/>
                    </a:ext>
                  </a:extLst>
                </a:gridCol>
              </a:tblGrid>
              <a:tr h="140879">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F</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15" name="Group 92">
            <a:extLst>
              <a:ext uri="{FF2B5EF4-FFF2-40B4-BE49-F238E27FC236}">
                <a16:creationId xmlns:a16="http://schemas.microsoft.com/office/drawing/2014/main" id="{D31F5A5A-0F26-8A48-8915-4074BAA43ECE}"/>
              </a:ext>
            </a:extLst>
          </p:cNvPr>
          <p:cNvGraphicFramePr>
            <a:graphicFrameLocks noGrp="1"/>
          </p:cNvGraphicFramePr>
          <p:nvPr>
            <p:extLst>
              <p:ext uri="{D42A27DB-BD31-4B8C-83A1-F6EECF244321}">
                <p14:modId xmlns:p14="http://schemas.microsoft.com/office/powerpoint/2010/main" val="1436496857"/>
              </p:ext>
            </p:extLst>
          </p:nvPr>
        </p:nvGraphicFramePr>
        <p:xfrm>
          <a:off x="2736215" y="5854695"/>
          <a:ext cx="1068810" cy="335280"/>
        </p:xfrm>
        <a:graphic>
          <a:graphicData uri="http://schemas.openxmlformats.org/drawingml/2006/table">
            <a:tbl>
              <a:tblPr/>
              <a:tblGrid>
                <a:gridCol w="534405">
                  <a:extLst>
                    <a:ext uri="{9D8B030D-6E8A-4147-A177-3AD203B41FA5}">
                      <a16:colId xmlns:a16="http://schemas.microsoft.com/office/drawing/2014/main" val="20000"/>
                    </a:ext>
                  </a:extLst>
                </a:gridCol>
                <a:gridCol w="534405">
                  <a:extLst>
                    <a:ext uri="{9D8B030D-6E8A-4147-A177-3AD203B41FA5}">
                      <a16:colId xmlns:a16="http://schemas.microsoft.com/office/drawing/2014/main" val="20001"/>
                    </a:ext>
                  </a:extLst>
                </a:gridCol>
              </a:tblGrid>
              <a:tr h="140879">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Z</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endParaRPr kumimoji="1" lang="zh-TW" altLang="zh-TW" sz="1600" b="0" i="0" u="none" strike="noStrike" cap="none" normalizeH="0" baseline="0" dirty="0">
                        <a:ln>
                          <a:noFill/>
                        </a:ln>
                        <a:solidFill>
                          <a:schemeClr val="tx1"/>
                        </a:solidFill>
                        <a:effectLst/>
                        <a:latin typeface="Arial" pitchFamily="34"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16" name="Group 140">
            <a:extLst>
              <a:ext uri="{FF2B5EF4-FFF2-40B4-BE49-F238E27FC236}">
                <a16:creationId xmlns:a16="http://schemas.microsoft.com/office/drawing/2014/main" id="{8E08CA3E-C80D-FC4A-8658-C1B34D17A023}"/>
              </a:ext>
            </a:extLst>
          </p:cNvPr>
          <p:cNvGraphicFramePr>
            <a:graphicFrameLocks noGrp="1"/>
          </p:cNvGraphicFramePr>
          <p:nvPr>
            <p:extLst>
              <p:ext uri="{D42A27DB-BD31-4B8C-83A1-F6EECF244321}">
                <p14:modId xmlns:p14="http://schemas.microsoft.com/office/powerpoint/2010/main" val="1628454117"/>
              </p:ext>
            </p:extLst>
          </p:nvPr>
        </p:nvGraphicFramePr>
        <p:xfrm>
          <a:off x="4391978" y="5854695"/>
          <a:ext cx="1427174" cy="335280"/>
        </p:xfrm>
        <a:graphic>
          <a:graphicData uri="http://schemas.openxmlformats.org/drawingml/2006/table">
            <a:tbl>
              <a:tblPr/>
              <a:tblGrid>
                <a:gridCol w="642857">
                  <a:extLst>
                    <a:ext uri="{9D8B030D-6E8A-4147-A177-3AD203B41FA5}">
                      <a16:colId xmlns:a16="http://schemas.microsoft.com/office/drawing/2014/main" val="20000"/>
                    </a:ext>
                  </a:extLst>
                </a:gridCol>
                <a:gridCol w="784317">
                  <a:extLst>
                    <a:ext uri="{9D8B030D-6E8A-4147-A177-3AD203B41FA5}">
                      <a16:colId xmlns:a16="http://schemas.microsoft.com/office/drawing/2014/main" val="20001"/>
                    </a:ext>
                  </a:extLst>
                </a:gridCol>
              </a:tblGrid>
              <a:tr h="140879">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Z1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null</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17" name="Group 132">
            <a:extLst>
              <a:ext uri="{FF2B5EF4-FFF2-40B4-BE49-F238E27FC236}">
                <a16:creationId xmlns:a16="http://schemas.microsoft.com/office/drawing/2014/main" id="{6B0CCF8D-32C8-3546-A7DD-F37222440EC7}"/>
              </a:ext>
            </a:extLst>
          </p:cNvPr>
          <p:cNvGraphicFramePr>
            <a:graphicFrameLocks noGrp="1"/>
          </p:cNvGraphicFramePr>
          <p:nvPr>
            <p:extLst>
              <p:ext uri="{D42A27DB-BD31-4B8C-83A1-F6EECF244321}">
                <p14:modId xmlns:p14="http://schemas.microsoft.com/office/powerpoint/2010/main" val="145036140"/>
              </p:ext>
            </p:extLst>
          </p:nvPr>
        </p:nvGraphicFramePr>
        <p:xfrm>
          <a:off x="4391979" y="4587844"/>
          <a:ext cx="1354872" cy="335280"/>
        </p:xfrm>
        <a:graphic>
          <a:graphicData uri="http://schemas.openxmlformats.org/drawingml/2006/table">
            <a:tbl>
              <a:tblPr/>
              <a:tblGrid>
                <a:gridCol w="589416">
                  <a:extLst>
                    <a:ext uri="{9D8B030D-6E8A-4147-A177-3AD203B41FA5}">
                      <a16:colId xmlns:a16="http://schemas.microsoft.com/office/drawing/2014/main" val="20000"/>
                    </a:ext>
                  </a:extLst>
                </a:gridCol>
                <a:gridCol w="765456">
                  <a:extLst>
                    <a:ext uri="{9D8B030D-6E8A-4147-A177-3AD203B41FA5}">
                      <a16:colId xmlns:a16="http://schemas.microsoft.com/office/drawing/2014/main" val="20001"/>
                    </a:ext>
                  </a:extLst>
                </a:gridCol>
              </a:tblGrid>
              <a:tr h="140879">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a:ln>
                            <a:noFill/>
                          </a:ln>
                          <a:solidFill>
                            <a:schemeClr val="tx1"/>
                          </a:solidFill>
                          <a:effectLst/>
                          <a:latin typeface="Arial" pitchFamily="34" charset="0"/>
                          <a:ea typeface="新細明體" pitchFamily="18" charset="-120"/>
                        </a:rPr>
                        <a:t>C1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75000"/>
                        <a:buFont typeface="Wingdings" pitchFamily="2" charset="2"/>
                        <a:buNone/>
                        <a:tabLst/>
                      </a:pPr>
                      <a:r>
                        <a:rPr kumimoji="1" lang="en-US" altLang="zh-TW" sz="1600" b="0" i="0" u="none" strike="noStrike" cap="none" normalizeH="0" baseline="0" dirty="0">
                          <a:ln>
                            <a:noFill/>
                          </a:ln>
                          <a:solidFill>
                            <a:schemeClr val="tx1"/>
                          </a:solidFill>
                          <a:effectLst/>
                          <a:latin typeface="Arial" pitchFamily="34" charset="0"/>
                          <a:ea typeface="新細明體" pitchFamily="18" charset="-120"/>
                        </a:rPr>
                        <a:t>null</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
        <p:nvSpPr>
          <p:cNvPr id="18" name="Text Box 135">
            <a:extLst>
              <a:ext uri="{FF2B5EF4-FFF2-40B4-BE49-F238E27FC236}">
                <a16:creationId xmlns:a16="http://schemas.microsoft.com/office/drawing/2014/main" id="{7F6B04E6-C1D8-8247-9B87-FD5A58CD864D}"/>
              </a:ext>
            </a:extLst>
          </p:cNvPr>
          <p:cNvSpPr txBox="1">
            <a:spLocks noChangeArrowheads="1"/>
          </p:cNvSpPr>
          <p:nvPr/>
        </p:nvSpPr>
        <p:spPr bwMode="auto">
          <a:xfrm>
            <a:off x="720090" y="4786323"/>
            <a:ext cx="927349" cy="369332"/>
          </a:xfrm>
          <a:prstGeom prst="rect">
            <a:avLst/>
          </a:prstGeom>
          <a:noFill/>
          <a:ln w="9525">
            <a:noFill/>
            <a:miter lim="800000"/>
            <a:headEnd/>
            <a:tailEnd/>
          </a:ln>
          <a:effectLst/>
        </p:spPr>
        <p:txBody>
          <a:bodyPr wrap="square">
            <a:spAutoFit/>
          </a:bodyPr>
          <a:lstStyle/>
          <a:p>
            <a:pPr>
              <a:spcBef>
                <a:spcPct val="50000"/>
              </a:spcBef>
            </a:pPr>
            <a:r>
              <a:rPr lang="en-US" altLang="zh-TW" dirty="0"/>
              <a:t>…</a:t>
            </a:r>
          </a:p>
        </p:txBody>
      </p:sp>
      <p:sp>
        <p:nvSpPr>
          <p:cNvPr id="19" name="Text Box 136">
            <a:extLst>
              <a:ext uri="{FF2B5EF4-FFF2-40B4-BE49-F238E27FC236}">
                <a16:creationId xmlns:a16="http://schemas.microsoft.com/office/drawing/2014/main" id="{7CD4C717-2363-724C-8DCF-39CD73987136}"/>
              </a:ext>
            </a:extLst>
          </p:cNvPr>
          <p:cNvSpPr txBox="1">
            <a:spLocks noChangeArrowheads="1"/>
          </p:cNvSpPr>
          <p:nvPr/>
        </p:nvSpPr>
        <p:spPr bwMode="auto">
          <a:xfrm>
            <a:off x="720090" y="5422895"/>
            <a:ext cx="927349" cy="369332"/>
          </a:xfrm>
          <a:prstGeom prst="rect">
            <a:avLst/>
          </a:prstGeom>
          <a:noFill/>
          <a:ln w="9525">
            <a:noFill/>
            <a:miter lim="800000"/>
            <a:headEnd/>
            <a:tailEnd/>
          </a:ln>
          <a:effectLst/>
        </p:spPr>
        <p:txBody>
          <a:bodyPr wrap="square">
            <a:spAutoFit/>
          </a:bodyPr>
          <a:lstStyle/>
          <a:p>
            <a:pPr>
              <a:spcBef>
                <a:spcPct val="50000"/>
              </a:spcBef>
            </a:pPr>
            <a:r>
              <a:rPr lang="en-US" altLang="zh-TW"/>
              <a:t>…</a:t>
            </a:r>
          </a:p>
        </p:txBody>
      </p:sp>
      <p:sp>
        <p:nvSpPr>
          <p:cNvPr id="20" name="Line 141">
            <a:extLst>
              <a:ext uri="{FF2B5EF4-FFF2-40B4-BE49-F238E27FC236}">
                <a16:creationId xmlns:a16="http://schemas.microsoft.com/office/drawing/2014/main" id="{3D10A75A-0CD0-D34A-BEA2-BCF29CFD8F0F}"/>
              </a:ext>
            </a:extLst>
          </p:cNvPr>
          <p:cNvSpPr>
            <a:spLocks noChangeShapeType="1"/>
          </p:cNvSpPr>
          <p:nvPr/>
        </p:nvSpPr>
        <p:spPr bwMode="auto">
          <a:xfrm>
            <a:off x="1801178" y="3579782"/>
            <a:ext cx="855047" cy="0"/>
          </a:xfrm>
          <a:prstGeom prst="line">
            <a:avLst/>
          </a:prstGeom>
          <a:noFill/>
          <a:ln w="9525">
            <a:solidFill>
              <a:schemeClr val="tx1"/>
            </a:solidFill>
            <a:round/>
            <a:headEnd type="oval" w="med" len="med"/>
            <a:tailEnd type="triangle" w="lg" len="lg"/>
          </a:ln>
          <a:effectLst/>
        </p:spPr>
        <p:txBody>
          <a:bodyPr/>
          <a:lstStyle/>
          <a:p>
            <a:endParaRPr lang="zh-TW" altLang="en-US"/>
          </a:p>
        </p:txBody>
      </p:sp>
      <p:sp>
        <p:nvSpPr>
          <p:cNvPr id="21" name="Line 142">
            <a:extLst>
              <a:ext uri="{FF2B5EF4-FFF2-40B4-BE49-F238E27FC236}">
                <a16:creationId xmlns:a16="http://schemas.microsoft.com/office/drawing/2014/main" id="{01BBFE43-17C9-CA49-B0B9-0615C21F152E}"/>
              </a:ext>
            </a:extLst>
          </p:cNvPr>
          <p:cNvSpPr>
            <a:spLocks noChangeShapeType="1"/>
          </p:cNvSpPr>
          <p:nvPr/>
        </p:nvSpPr>
        <p:spPr bwMode="auto">
          <a:xfrm>
            <a:off x="3456940" y="3579782"/>
            <a:ext cx="855047" cy="0"/>
          </a:xfrm>
          <a:prstGeom prst="line">
            <a:avLst/>
          </a:prstGeom>
          <a:noFill/>
          <a:ln w="9525">
            <a:solidFill>
              <a:schemeClr val="tx1"/>
            </a:solidFill>
            <a:round/>
            <a:headEnd type="oval" w="med" len="med"/>
            <a:tailEnd type="triangle" w="lg" len="lg"/>
          </a:ln>
          <a:effectLst/>
        </p:spPr>
        <p:txBody>
          <a:bodyPr/>
          <a:lstStyle/>
          <a:p>
            <a:endParaRPr lang="zh-TW" altLang="en-US"/>
          </a:p>
        </p:txBody>
      </p:sp>
      <p:sp>
        <p:nvSpPr>
          <p:cNvPr id="22" name="Line 143">
            <a:extLst>
              <a:ext uri="{FF2B5EF4-FFF2-40B4-BE49-F238E27FC236}">
                <a16:creationId xmlns:a16="http://schemas.microsoft.com/office/drawing/2014/main" id="{F1125856-2B79-8F42-9F45-02759188FB4D}"/>
              </a:ext>
            </a:extLst>
          </p:cNvPr>
          <p:cNvSpPr>
            <a:spLocks noChangeShapeType="1"/>
          </p:cNvSpPr>
          <p:nvPr/>
        </p:nvSpPr>
        <p:spPr bwMode="auto">
          <a:xfrm>
            <a:off x="5112703" y="3579782"/>
            <a:ext cx="855047" cy="0"/>
          </a:xfrm>
          <a:prstGeom prst="line">
            <a:avLst/>
          </a:prstGeom>
          <a:noFill/>
          <a:ln w="9525">
            <a:solidFill>
              <a:schemeClr val="tx1"/>
            </a:solidFill>
            <a:round/>
            <a:headEnd type="oval" w="med" len="med"/>
            <a:tailEnd type="triangle" w="lg" len="lg"/>
          </a:ln>
          <a:effectLst/>
        </p:spPr>
        <p:txBody>
          <a:bodyPr/>
          <a:lstStyle/>
          <a:p>
            <a:endParaRPr lang="zh-TW" altLang="en-US"/>
          </a:p>
        </p:txBody>
      </p:sp>
      <p:sp>
        <p:nvSpPr>
          <p:cNvPr id="23" name="Line 144">
            <a:extLst>
              <a:ext uri="{FF2B5EF4-FFF2-40B4-BE49-F238E27FC236}">
                <a16:creationId xmlns:a16="http://schemas.microsoft.com/office/drawing/2014/main" id="{4F30029F-0915-6F44-B32D-140508C06DCE}"/>
              </a:ext>
            </a:extLst>
          </p:cNvPr>
          <p:cNvSpPr>
            <a:spLocks noChangeShapeType="1"/>
          </p:cNvSpPr>
          <p:nvPr/>
        </p:nvSpPr>
        <p:spPr bwMode="auto">
          <a:xfrm>
            <a:off x="1872615" y="4751044"/>
            <a:ext cx="855047" cy="0"/>
          </a:xfrm>
          <a:prstGeom prst="line">
            <a:avLst/>
          </a:prstGeom>
          <a:noFill/>
          <a:ln w="9525">
            <a:solidFill>
              <a:schemeClr val="tx1"/>
            </a:solidFill>
            <a:round/>
            <a:headEnd type="oval" w="med" len="med"/>
            <a:tailEnd type="triangle" w="lg" len="lg"/>
          </a:ln>
          <a:effectLst/>
        </p:spPr>
        <p:txBody>
          <a:bodyPr/>
          <a:lstStyle/>
          <a:p>
            <a:endParaRPr lang="zh-TW" altLang="en-US"/>
          </a:p>
        </p:txBody>
      </p:sp>
      <p:sp>
        <p:nvSpPr>
          <p:cNvPr id="24" name="Line 145">
            <a:extLst>
              <a:ext uri="{FF2B5EF4-FFF2-40B4-BE49-F238E27FC236}">
                <a16:creationId xmlns:a16="http://schemas.microsoft.com/office/drawing/2014/main" id="{C3DCB63D-927D-974F-8936-ABF04DFF25A9}"/>
              </a:ext>
            </a:extLst>
          </p:cNvPr>
          <p:cNvSpPr>
            <a:spLocks noChangeShapeType="1"/>
          </p:cNvSpPr>
          <p:nvPr/>
        </p:nvSpPr>
        <p:spPr bwMode="auto">
          <a:xfrm>
            <a:off x="3528378" y="4751044"/>
            <a:ext cx="855047" cy="0"/>
          </a:xfrm>
          <a:prstGeom prst="line">
            <a:avLst/>
          </a:prstGeom>
          <a:noFill/>
          <a:ln w="9525">
            <a:solidFill>
              <a:schemeClr val="tx1"/>
            </a:solidFill>
            <a:round/>
            <a:headEnd type="oval" w="med" len="med"/>
            <a:tailEnd type="triangle" w="lg" len="lg"/>
          </a:ln>
          <a:effectLst/>
        </p:spPr>
        <p:txBody>
          <a:bodyPr/>
          <a:lstStyle/>
          <a:p>
            <a:endParaRPr lang="zh-TW" altLang="en-US"/>
          </a:p>
        </p:txBody>
      </p:sp>
      <p:sp>
        <p:nvSpPr>
          <p:cNvPr id="25" name="Line 146">
            <a:extLst>
              <a:ext uri="{FF2B5EF4-FFF2-40B4-BE49-F238E27FC236}">
                <a16:creationId xmlns:a16="http://schemas.microsoft.com/office/drawing/2014/main" id="{41E2F927-5F08-B949-9553-551D90865F10}"/>
              </a:ext>
            </a:extLst>
          </p:cNvPr>
          <p:cNvSpPr>
            <a:spLocks noChangeShapeType="1"/>
          </p:cNvSpPr>
          <p:nvPr/>
        </p:nvSpPr>
        <p:spPr bwMode="auto">
          <a:xfrm>
            <a:off x="1872615" y="5367318"/>
            <a:ext cx="855047" cy="0"/>
          </a:xfrm>
          <a:prstGeom prst="line">
            <a:avLst/>
          </a:prstGeom>
          <a:noFill/>
          <a:ln w="9525">
            <a:solidFill>
              <a:schemeClr val="tx1"/>
            </a:solidFill>
            <a:round/>
            <a:headEnd type="oval" w="med" len="med"/>
            <a:tailEnd type="triangle" w="lg" len="lg"/>
          </a:ln>
          <a:effectLst/>
        </p:spPr>
        <p:txBody>
          <a:bodyPr/>
          <a:lstStyle/>
          <a:p>
            <a:endParaRPr lang="zh-TW" altLang="en-US"/>
          </a:p>
        </p:txBody>
      </p:sp>
      <p:sp>
        <p:nvSpPr>
          <p:cNvPr id="26" name="Line 148">
            <a:extLst>
              <a:ext uri="{FF2B5EF4-FFF2-40B4-BE49-F238E27FC236}">
                <a16:creationId xmlns:a16="http://schemas.microsoft.com/office/drawing/2014/main" id="{D5D4EE22-B18D-D143-B942-E364E8BFCA4D}"/>
              </a:ext>
            </a:extLst>
          </p:cNvPr>
          <p:cNvSpPr>
            <a:spLocks noChangeShapeType="1"/>
          </p:cNvSpPr>
          <p:nvPr/>
        </p:nvSpPr>
        <p:spPr bwMode="auto">
          <a:xfrm>
            <a:off x="1872615" y="6070595"/>
            <a:ext cx="855047" cy="0"/>
          </a:xfrm>
          <a:prstGeom prst="line">
            <a:avLst/>
          </a:prstGeom>
          <a:noFill/>
          <a:ln w="9525">
            <a:solidFill>
              <a:schemeClr val="tx1"/>
            </a:solidFill>
            <a:round/>
            <a:headEnd type="oval" w="med" len="med"/>
            <a:tailEnd type="triangle" w="lg" len="lg"/>
          </a:ln>
          <a:effectLst/>
        </p:spPr>
        <p:txBody>
          <a:bodyPr/>
          <a:lstStyle/>
          <a:p>
            <a:endParaRPr lang="zh-TW" altLang="en-US"/>
          </a:p>
        </p:txBody>
      </p:sp>
      <p:sp>
        <p:nvSpPr>
          <p:cNvPr id="27" name="Line 149">
            <a:extLst>
              <a:ext uri="{FF2B5EF4-FFF2-40B4-BE49-F238E27FC236}">
                <a16:creationId xmlns:a16="http://schemas.microsoft.com/office/drawing/2014/main" id="{4A307B75-2BC6-DC47-A1CE-462406A6DFD4}"/>
              </a:ext>
            </a:extLst>
          </p:cNvPr>
          <p:cNvSpPr>
            <a:spLocks noChangeShapeType="1"/>
          </p:cNvSpPr>
          <p:nvPr/>
        </p:nvSpPr>
        <p:spPr bwMode="auto">
          <a:xfrm>
            <a:off x="3528378" y="6025520"/>
            <a:ext cx="855047" cy="0"/>
          </a:xfrm>
          <a:prstGeom prst="line">
            <a:avLst/>
          </a:prstGeom>
          <a:noFill/>
          <a:ln w="9525">
            <a:solidFill>
              <a:schemeClr val="tx1"/>
            </a:solidFill>
            <a:round/>
            <a:headEnd type="oval" w="med" len="med"/>
            <a:tailEnd type="triangle" w="lg" len="lg"/>
          </a:ln>
          <a:effectLst/>
        </p:spPr>
        <p:txBody>
          <a:bodyPr/>
          <a:lstStyle/>
          <a:p>
            <a:endParaRPr lang="zh-TW" altLang="en-US"/>
          </a:p>
        </p:txBody>
      </p:sp>
      <p:sp>
        <p:nvSpPr>
          <p:cNvPr id="28" name="文字方塊 63">
            <a:extLst>
              <a:ext uri="{FF2B5EF4-FFF2-40B4-BE49-F238E27FC236}">
                <a16:creationId xmlns:a16="http://schemas.microsoft.com/office/drawing/2014/main" id="{065DBED1-FE23-704C-987F-6244F3A823A5}"/>
              </a:ext>
            </a:extLst>
          </p:cNvPr>
          <p:cNvSpPr txBox="1"/>
          <p:nvPr/>
        </p:nvSpPr>
        <p:spPr>
          <a:xfrm>
            <a:off x="6297688" y="4151286"/>
            <a:ext cx="3143240" cy="646331"/>
          </a:xfrm>
          <a:prstGeom prst="rect">
            <a:avLst/>
          </a:prstGeom>
          <a:noFill/>
        </p:spPr>
        <p:txBody>
          <a:bodyPr wrap="square" rtlCol="0">
            <a:spAutoFit/>
          </a:bodyPr>
          <a:lstStyle/>
          <a:p>
            <a:r>
              <a:rPr lang="en-US" altLang="zh-TW" b="1" dirty="0">
                <a:solidFill>
                  <a:srgbClr val="FF0000"/>
                </a:solidFill>
              </a:rPr>
              <a:t>key words:</a:t>
            </a:r>
          </a:p>
          <a:p>
            <a:r>
              <a:rPr lang="en-US" altLang="zh-TW" b="1" dirty="0">
                <a:solidFill>
                  <a:srgbClr val="FF0000"/>
                </a:solidFill>
              </a:rPr>
              <a:t>A, A1, A2, C, C1, F, Z, Z1</a:t>
            </a:r>
            <a:endParaRPr lang="zh-TW" altLang="en-US" b="1" dirty="0">
              <a:solidFill>
                <a:srgbClr val="FF0000"/>
              </a:solidFill>
            </a:endParaRPr>
          </a:p>
        </p:txBody>
      </p:sp>
    </p:spTree>
    <p:extLst>
      <p:ext uri="{BB962C8B-B14F-4D97-AF65-F5344CB8AC3E}">
        <p14:creationId xmlns:p14="http://schemas.microsoft.com/office/powerpoint/2010/main" val="1035761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par>
                                <p:cTn id="34" presetID="10" presetClass="entr" presetSubtype="0" fill="hold"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500"/>
                                        <p:tgtEl>
                                          <p:spTgt spid="21"/>
                                        </p:tgtEl>
                                      </p:cBhvr>
                                    </p:animEffect>
                                  </p:childTnLst>
                                </p:cTn>
                              </p:par>
                              <p:par>
                                <p:cTn id="42" presetID="10" presetClass="entr" presetSubtype="0" fill="hold" nodeType="with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500"/>
                                        <p:tgtEl>
                                          <p:spTgt spid="11"/>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par>
                                <p:cTn id="50" presetID="10" presetClass="entr" presetSubtype="0" fill="hold"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500"/>
                                        <p:tgtEl>
                                          <p:spTgt spid="23"/>
                                        </p:tgtEl>
                                      </p:cBhvr>
                                    </p:animEffect>
                                  </p:childTnLst>
                                </p:cTn>
                              </p:par>
                              <p:par>
                                <p:cTn id="58" presetID="10" presetClass="entr" presetSubtype="0" fill="hold" nodeType="with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fade">
                                      <p:cBhvr>
                                        <p:cTn id="60" dur="500"/>
                                        <p:tgtEl>
                                          <p:spTgt spid="13"/>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4"/>
                                        </p:tgtEl>
                                        <p:attrNameLst>
                                          <p:attrName>style.visibility</p:attrName>
                                        </p:attrNameLst>
                                      </p:cBhvr>
                                      <p:to>
                                        <p:strVal val="visible"/>
                                      </p:to>
                                    </p:set>
                                    <p:animEffect transition="in" filter="fade">
                                      <p:cBhvr>
                                        <p:cTn id="65" dur="500"/>
                                        <p:tgtEl>
                                          <p:spTgt spid="24"/>
                                        </p:tgtEl>
                                      </p:cBhvr>
                                    </p:animEffect>
                                  </p:childTnLst>
                                </p:cTn>
                              </p:par>
                              <p:par>
                                <p:cTn id="66" presetID="10" presetClass="entr" presetSubtype="0" fill="hold" nodeType="withEffect">
                                  <p:stCondLst>
                                    <p:cond delay="0"/>
                                  </p:stCondLst>
                                  <p:childTnLst>
                                    <p:set>
                                      <p:cBhvr>
                                        <p:cTn id="67" dur="1" fill="hold">
                                          <p:stCondLst>
                                            <p:cond delay="0"/>
                                          </p:stCondLst>
                                        </p:cTn>
                                        <p:tgtEl>
                                          <p:spTgt spid="17"/>
                                        </p:tgtEl>
                                        <p:attrNameLst>
                                          <p:attrName>style.visibility</p:attrName>
                                        </p:attrNameLst>
                                      </p:cBhvr>
                                      <p:to>
                                        <p:strVal val="visible"/>
                                      </p:to>
                                    </p:set>
                                    <p:animEffect transition="in" filter="fade">
                                      <p:cBhvr>
                                        <p:cTn id="68" dur="500"/>
                                        <p:tgtEl>
                                          <p:spTgt spid="17"/>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25"/>
                                        </p:tgtEl>
                                        <p:attrNameLst>
                                          <p:attrName>style.visibility</p:attrName>
                                        </p:attrNameLst>
                                      </p:cBhvr>
                                      <p:to>
                                        <p:strVal val="visible"/>
                                      </p:to>
                                    </p:set>
                                    <p:animEffect transition="in" filter="fade">
                                      <p:cBhvr>
                                        <p:cTn id="73" dur="500"/>
                                        <p:tgtEl>
                                          <p:spTgt spid="25"/>
                                        </p:tgtEl>
                                      </p:cBhvr>
                                    </p:animEffect>
                                  </p:childTnLst>
                                </p:cTn>
                              </p:par>
                              <p:par>
                                <p:cTn id="74" presetID="10" presetClass="entr" presetSubtype="0" fill="hold" nodeType="withEffect">
                                  <p:stCondLst>
                                    <p:cond delay="0"/>
                                  </p:stCondLst>
                                  <p:childTnLst>
                                    <p:set>
                                      <p:cBhvr>
                                        <p:cTn id="75" dur="1" fill="hold">
                                          <p:stCondLst>
                                            <p:cond delay="0"/>
                                          </p:stCondLst>
                                        </p:cTn>
                                        <p:tgtEl>
                                          <p:spTgt spid="14"/>
                                        </p:tgtEl>
                                        <p:attrNameLst>
                                          <p:attrName>style.visibility</p:attrName>
                                        </p:attrNameLst>
                                      </p:cBhvr>
                                      <p:to>
                                        <p:strVal val="visible"/>
                                      </p:to>
                                    </p:set>
                                    <p:animEffect transition="in" filter="fade">
                                      <p:cBhvr>
                                        <p:cTn id="76" dur="500"/>
                                        <p:tgtEl>
                                          <p:spTgt spid="14"/>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26"/>
                                        </p:tgtEl>
                                        <p:attrNameLst>
                                          <p:attrName>style.visibility</p:attrName>
                                        </p:attrNameLst>
                                      </p:cBhvr>
                                      <p:to>
                                        <p:strVal val="visible"/>
                                      </p:to>
                                    </p:set>
                                    <p:animEffect transition="in" filter="fade">
                                      <p:cBhvr>
                                        <p:cTn id="81" dur="500"/>
                                        <p:tgtEl>
                                          <p:spTgt spid="26"/>
                                        </p:tgtEl>
                                      </p:cBhvr>
                                    </p:animEffect>
                                  </p:childTnLst>
                                </p:cTn>
                              </p:par>
                              <p:par>
                                <p:cTn id="82" presetID="10" presetClass="entr" presetSubtype="0" fill="hold" nodeType="withEffect">
                                  <p:stCondLst>
                                    <p:cond delay="0"/>
                                  </p:stCondLst>
                                  <p:childTnLst>
                                    <p:set>
                                      <p:cBhvr>
                                        <p:cTn id="83" dur="1" fill="hold">
                                          <p:stCondLst>
                                            <p:cond delay="0"/>
                                          </p:stCondLst>
                                        </p:cTn>
                                        <p:tgtEl>
                                          <p:spTgt spid="15"/>
                                        </p:tgtEl>
                                        <p:attrNameLst>
                                          <p:attrName>style.visibility</p:attrName>
                                        </p:attrNameLst>
                                      </p:cBhvr>
                                      <p:to>
                                        <p:strVal val="visible"/>
                                      </p:to>
                                    </p:set>
                                    <p:animEffect transition="in" filter="fade">
                                      <p:cBhvr>
                                        <p:cTn id="84" dur="500"/>
                                        <p:tgtEl>
                                          <p:spTgt spid="15"/>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grpId="0" nodeType="clickEffect">
                                  <p:stCondLst>
                                    <p:cond delay="0"/>
                                  </p:stCondLst>
                                  <p:childTnLst>
                                    <p:set>
                                      <p:cBhvr>
                                        <p:cTn id="88" dur="1" fill="hold">
                                          <p:stCondLst>
                                            <p:cond delay="0"/>
                                          </p:stCondLst>
                                        </p:cTn>
                                        <p:tgtEl>
                                          <p:spTgt spid="27"/>
                                        </p:tgtEl>
                                        <p:attrNameLst>
                                          <p:attrName>style.visibility</p:attrName>
                                        </p:attrNameLst>
                                      </p:cBhvr>
                                      <p:to>
                                        <p:strVal val="visible"/>
                                      </p:to>
                                    </p:set>
                                    <p:animEffect transition="in" filter="fade">
                                      <p:cBhvr>
                                        <p:cTn id="89" dur="500"/>
                                        <p:tgtEl>
                                          <p:spTgt spid="27"/>
                                        </p:tgtEl>
                                      </p:cBhvr>
                                    </p:animEffect>
                                  </p:childTnLst>
                                </p:cTn>
                              </p:par>
                              <p:par>
                                <p:cTn id="90" presetID="10" presetClass="entr" presetSubtype="0" fill="hold" nodeType="withEffect">
                                  <p:stCondLst>
                                    <p:cond delay="0"/>
                                  </p:stCondLst>
                                  <p:childTnLst>
                                    <p:set>
                                      <p:cBhvr>
                                        <p:cTn id="91" dur="1" fill="hold">
                                          <p:stCondLst>
                                            <p:cond delay="0"/>
                                          </p:stCondLst>
                                        </p:cTn>
                                        <p:tgtEl>
                                          <p:spTgt spid="16"/>
                                        </p:tgtEl>
                                        <p:attrNameLst>
                                          <p:attrName>style.visibility</p:attrName>
                                        </p:attrNameLst>
                                      </p:cBhvr>
                                      <p:to>
                                        <p:strVal val="visible"/>
                                      </p:to>
                                    </p:set>
                                    <p:animEffect transition="in" filter="fade">
                                      <p:cBhvr>
                                        <p:cTn id="9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animBg="1"/>
      <p:bldP spid="21" grpId="0" animBg="1"/>
      <p:bldP spid="22" grpId="0" animBg="1"/>
      <p:bldP spid="23" grpId="0" animBg="1"/>
      <p:bldP spid="24" grpId="0" animBg="1"/>
      <p:bldP spid="25" grpId="0" animBg="1"/>
      <p:bldP spid="26" grpId="0" animBg="1"/>
      <p:bldP spid="27" grpId="0" animBg="1"/>
      <p:bldP spid="2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3243EBE-FBC5-724F-AC8D-A7D621BF60CA}"/>
              </a:ext>
            </a:extLst>
          </p:cNvPr>
          <p:cNvPicPr>
            <a:picLocks noChangeAspect="1"/>
          </p:cNvPicPr>
          <p:nvPr/>
        </p:nvPicPr>
        <p:blipFill>
          <a:blip r:embed="rId2"/>
          <a:stretch>
            <a:fillRect/>
          </a:stretch>
        </p:blipFill>
        <p:spPr>
          <a:xfrm>
            <a:off x="5605409" y="4273411"/>
            <a:ext cx="2636383" cy="2283767"/>
          </a:xfrm>
          <a:prstGeom prst="rect">
            <a:avLst/>
          </a:prstGeom>
        </p:spPr>
      </p:pic>
      <p:sp>
        <p:nvSpPr>
          <p:cNvPr id="2" name="Slide Number Placeholder 1">
            <a:extLst>
              <a:ext uri="{FF2B5EF4-FFF2-40B4-BE49-F238E27FC236}">
                <a16:creationId xmlns:a16="http://schemas.microsoft.com/office/drawing/2014/main" id="{5BA284F4-9832-D84D-BC8D-7BF8822EB3FE}"/>
              </a:ext>
            </a:extLst>
          </p:cNvPr>
          <p:cNvSpPr>
            <a:spLocks noGrp="1"/>
          </p:cNvSpPr>
          <p:nvPr>
            <p:ph type="sldNum" sz="quarter" idx="12"/>
          </p:nvPr>
        </p:nvSpPr>
        <p:spPr/>
        <p:txBody>
          <a:bodyPr/>
          <a:lstStyle/>
          <a:p>
            <a:fld id="{4E77BC79-9480-1042-96E1-82B94DA0811E}" type="slidenum">
              <a:rPr lang="en-US" smtClean="0"/>
              <a:t>17</a:t>
            </a:fld>
            <a:endParaRPr lang="en-US"/>
          </a:p>
        </p:txBody>
      </p:sp>
      <p:sp>
        <p:nvSpPr>
          <p:cNvPr id="3" name="Title 2">
            <a:extLst>
              <a:ext uri="{FF2B5EF4-FFF2-40B4-BE49-F238E27FC236}">
                <a16:creationId xmlns:a16="http://schemas.microsoft.com/office/drawing/2014/main" id="{EFA7ACDE-E199-354C-A955-491301B588F5}"/>
              </a:ext>
            </a:extLst>
          </p:cNvPr>
          <p:cNvSpPr>
            <a:spLocks noGrp="1"/>
          </p:cNvSpPr>
          <p:nvPr>
            <p:ph type="title"/>
          </p:nvPr>
        </p:nvSpPr>
        <p:spPr/>
        <p:txBody>
          <a:bodyPr/>
          <a:lstStyle/>
          <a:p>
            <a:r>
              <a:rPr lang="en-US" dirty="0"/>
              <a:t>Example 2 - Snowflake</a:t>
            </a:r>
          </a:p>
        </p:txBody>
      </p:sp>
      <p:sp>
        <p:nvSpPr>
          <p:cNvPr id="4" name="Content Placeholder 3">
            <a:extLst>
              <a:ext uri="{FF2B5EF4-FFF2-40B4-BE49-F238E27FC236}">
                <a16:creationId xmlns:a16="http://schemas.microsoft.com/office/drawing/2014/main" id="{66401593-B6D0-314A-8BAF-4DCFB461DE64}"/>
              </a:ext>
            </a:extLst>
          </p:cNvPr>
          <p:cNvSpPr>
            <a:spLocks noGrp="1"/>
          </p:cNvSpPr>
          <p:nvPr>
            <p:ph idx="1"/>
          </p:nvPr>
        </p:nvSpPr>
        <p:spPr/>
        <p:txBody>
          <a:bodyPr>
            <a:normAutofit/>
          </a:bodyPr>
          <a:lstStyle/>
          <a:p>
            <a:pPr marL="0" lvl="0" indent="0" algn="just" defTabSz="914400">
              <a:spcBef>
                <a:spcPts val="0"/>
              </a:spcBef>
              <a:buNone/>
            </a:pPr>
            <a:r>
              <a:rPr lang="en-US" altLang="zh-TW" sz="2000" dirty="0">
                <a:solidFill>
                  <a:prstClr val="black"/>
                </a:solidFill>
                <a:latin typeface="Gill Sans MT"/>
                <a:cs typeface="+mn-cs"/>
              </a:rPr>
              <a:t>Problem Description</a:t>
            </a:r>
          </a:p>
          <a:p>
            <a:pPr marL="0" lvl="0" indent="0" algn="just" defTabSz="914400">
              <a:spcBef>
                <a:spcPts val="0"/>
              </a:spcBef>
              <a:buNone/>
            </a:pPr>
            <a:endParaRPr lang="en-US" altLang="zh-TW" sz="2000" b="0" dirty="0">
              <a:solidFill>
                <a:prstClr val="black"/>
              </a:solidFill>
              <a:latin typeface="Gill Sans MT"/>
              <a:cs typeface="+mn-cs"/>
            </a:endParaRPr>
          </a:p>
          <a:p>
            <a:pPr marL="0" lvl="0" indent="0" algn="just" defTabSz="914400">
              <a:spcBef>
                <a:spcPts val="0"/>
              </a:spcBef>
              <a:buNone/>
            </a:pPr>
            <a:r>
              <a:rPr lang="en-US" altLang="zh-TW" sz="2000" b="0" dirty="0">
                <a:solidFill>
                  <a:prstClr val="black"/>
                </a:solidFill>
                <a:latin typeface="Gill Sans MT"/>
                <a:cs typeface="+mn-cs"/>
              </a:rPr>
              <a:t>    You may have heard that no two snowflakes are alike. Your task is to write a program to determine whether this is really true. Your program will read information about a collection of snowflakes, and </a:t>
            </a:r>
            <a:r>
              <a:rPr lang="en-US" altLang="zh-TW" sz="2000" b="0" dirty="0">
                <a:solidFill>
                  <a:srgbClr val="FF0000"/>
                </a:solidFill>
                <a:latin typeface="Gill Sans MT"/>
                <a:cs typeface="+mn-cs"/>
              </a:rPr>
              <a:t>search for a pair that may be identical</a:t>
            </a:r>
            <a:r>
              <a:rPr lang="en-US" altLang="zh-TW" sz="2000" b="0" dirty="0">
                <a:solidFill>
                  <a:prstClr val="black"/>
                </a:solidFill>
                <a:latin typeface="Gill Sans MT"/>
                <a:cs typeface="+mn-cs"/>
              </a:rPr>
              <a:t>. Each snowflake has six arms. For each snowflake, your program will be provided with a measurement of the length of each of the six arms. Any pair of snowflakes which have the same lengths of corresponding arms should be flagged by your program as possibly identical.</a:t>
            </a:r>
            <a:endParaRPr lang="zh-TW" altLang="en-US" sz="2000" b="0" dirty="0">
              <a:solidFill>
                <a:prstClr val="black"/>
              </a:solidFill>
              <a:latin typeface="Gill Sans MT"/>
              <a:cs typeface="+mn-cs"/>
            </a:endParaRPr>
          </a:p>
          <a:p>
            <a:endParaRPr lang="en-US" sz="2800" dirty="0"/>
          </a:p>
        </p:txBody>
      </p:sp>
    </p:spTree>
    <p:extLst>
      <p:ext uri="{BB962C8B-B14F-4D97-AF65-F5344CB8AC3E}">
        <p14:creationId xmlns:p14="http://schemas.microsoft.com/office/powerpoint/2010/main" val="490074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AC5951D-3478-4F40-B4DA-7EBB45063BE9}"/>
              </a:ext>
            </a:extLst>
          </p:cNvPr>
          <p:cNvSpPr>
            <a:spLocks noGrp="1"/>
          </p:cNvSpPr>
          <p:nvPr>
            <p:ph type="sldNum" sz="quarter" idx="12"/>
          </p:nvPr>
        </p:nvSpPr>
        <p:spPr/>
        <p:txBody>
          <a:bodyPr/>
          <a:lstStyle/>
          <a:p>
            <a:fld id="{4E77BC79-9480-1042-96E1-82B94DA0811E}" type="slidenum">
              <a:rPr lang="en-US" smtClean="0"/>
              <a:t>18</a:t>
            </a:fld>
            <a:endParaRPr lang="en-US"/>
          </a:p>
        </p:txBody>
      </p:sp>
      <p:sp>
        <p:nvSpPr>
          <p:cNvPr id="3" name="Title 2">
            <a:extLst>
              <a:ext uri="{FF2B5EF4-FFF2-40B4-BE49-F238E27FC236}">
                <a16:creationId xmlns:a16="http://schemas.microsoft.com/office/drawing/2014/main" id="{81D4DF2C-802A-8F47-8114-4114188DEEDC}"/>
              </a:ext>
            </a:extLst>
          </p:cNvPr>
          <p:cNvSpPr>
            <a:spLocks noGrp="1"/>
          </p:cNvSpPr>
          <p:nvPr>
            <p:ph type="title"/>
          </p:nvPr>
        </p:nvSpPr>
        <p:spPr/>
        <p:txBody>
          <a:bodyPr/>
          <a:lstStyle/>
          <a:p>
            <a:r>
              <a:rPr lang="en-US" dirty="0"/>
              <a:t>Example 2: Snowflake</a:t>
            </a:r>
          </a:p>
        </p:txBody>
      </p:sp>
      <p:sp>
        <p:nvSpPr>
          <p:cNvPr id="5" name="文字方塊 6">
            <a:extLst>
              <a:ext uri="{FF2B5EF4-FFF2-40B4-BE49-F238E27FC236}">
                <a16:creationId xmlns:a16="http://schemas.microsoft.com/office/drawing/2014/main" id="{05DA6E83-E8B7-A744-BA95-4F044A2CC499}"/>
              </a:ext>
            </a:extLst>
          </p:cNvPr>
          <p:cNvSpPr txBox="1"/>
          <p:nvPr/>
        </p:nvSpPr>
        <p:spPr>
          <a:xfrm>
            <a:off x="628650" y="1362634"/>
            <a:ext cx="7886700" cy="5109091"/>
          </a:xfrm>
          <a:prstGeom prst="rect">
            <a:avLst/>
          </a:prstGeom>
          <a:noFill/>
        </p:spPr>
        <p:txBody>
          <a:bodyPr wrap="square" rtlCol="0">
            <a:spAutoFit/>
          </a:bodyPr>
          <a:lstStyle/>
          <a:p>
            <a:pPr algn="just"/>
            <a:r>
              <a:rPr lang="en-US" altLang="zh-TW" sz="2000" b="1" dirty="0"/>
              <a:t>I/O Description</a:t>
            </a:r>
            <a:endParaRPr lang="en-US" altLang="zh-TW" b="1" dirty="0"/>
          </a:p>
          <a:p>
            <a:pPr algn="just"/>
            <a:endParaRPr lang="en-US" altLang="zh-TW" b="1" dirty="0"/>
          </a:p>
          <a:p>
            <a:pPr algn="just"/>
            <a:r>
              <a:rPr lang="en-US" altLang="zh-TW" b="1" dirty="0">
                <a:solidFill>
                  <a:srgbClr val="0070C0"/>
                </a:solidFill>
              </a:rPr>
              <a:t>Input</a:t>
            </a:r>
          </a:p>
          <a:p>
            <a:pPr algn="just"/>
            <a:r>
              <a:rPr lang="en-US" altLang="zh-TW" dirty="0"/>
              <a:t>The first line of input will contain a single integer </a:t>
            </a:r>
            <a:r>
              <a:rPr lang="en-US" altLang="zh-TW" i="1" dirty="0"/>
              <a:t>n</a:t>
            </a:r>
            <a:r>
              <a:rPr lang="en-US" altLang="zh-TW" dirty="0"/>
              <a:t>, 0 &lt; </a:t>
            </a:r>
            <a:r>
              <a:rPr lang="en-US" altLang="zh-TW" i="1" dirty="0"/>
              <a:t>n</a:t>
            </a:r>
            <a:r>
              <a:rPr lang="en-US" altLang="zh-TW" dirty="0"/>
              <a:t> ≤ 100000, the number of snowflakes to follow. This will be followed by </a:t>
            </a:r>
            <a:r>
              <a:rPr lang="en-US" altLang="zh-TW" i="1" dirty="0"/>
              <a:t>n</a:t>
            </a:r>
            <a:r>
              <a:rPr lang="en-US" altLang="zh-TW" dirty="0"/>
              <a:t> lines, each describing a snowflake. Each snowflake will be described by a line containing six integers (each integer is at least 0 and less than 10000000), the lengths of the arms of the snow </a:t>
            </a:r>
            <a:r>
              <a:rPr lang="en-US" altLang="zh-TW" dirty="0" err="1"/>
              <a:t>ake</a:t>
            </a:r>
            <a:r>
              <a:rPr lang="en-US" altLang="zh-TW" dirty="0"/>
              <a:t>. The lengths of the arms will be given in order around the snowflake (either clockwise or counterclockwise), but they may begin with any of the six arms. For example, the same snowflake could be described as 1 2 3 4 5 6 or 4 3 2 1 6 5.</a:t>
            </a:r>
          </a:p>
          <a:p>
            <a:pPr algn="just"/>
            <a:endParaRPr lang="en-US" altLang="zh-TW" dirty="0"/>
          </a:p>
          <a:p>
            <a:pPr algn="just"/>
            <a:r>
              <a:rPr lang="en-US" altLang="zh-TW" b="1" dirty="0">
                <a:solidFill>
                  <a:srgbClr val="0070C0"/>
                </a:solidFill>
              </a:rPr>
              <a:t>Output</a:t>
            </a:r>
          </a:p>
          <a:p>
            <a:r>
              <a:rPr lang="en-US" altLang="zh-TW" dirty="0"/>
              <a:t>If all of the snowflakes are distinct, your program should print the message:</a:t>
            </a:r>
            <a:br>
              <a:rPr lang="en-US" altLang="zh-TW" dirty="0"/>
            </a:br>
            <a:r>
              <a:rPr lang="en-US" altLang="zh-TW" b="1" dirty="0"/>
              <a:t>No two snowflakes are alike.</a:t>
            </a:r>
            <a:br>
              <a:rPr lang="en-US" altLang="zh-TW" dirty="0"/>
            </a:br>
            <a:r>
              <a:rPr lang="en-US" altLang="zh-TW" dirty="0"/>
              <a:t>If there is a pair of possibly identical snow </a:t>
            </a:r>
            <a:r>
              <a:rPr lang="en-US" altLang="zh-TW" dirty="0" err="1"/>
              <a:t>akes</a:t>
            </a:r>
            <a:r>
              <a:rPr lang="en-US" altLang="zh-TW" dirty="0"/>
              <a:t>, your program should print the message:</a:t>
            </a:r>
            <a:br>
              <a:rPr lang="en-US" altLang="zh-TW" dirty="0"/>
            </a:br>
            <a:r>
              <a:rPr lang="en-US" altLang="zh-TW" b="1" dirty="0"/>
              <a:t>Twin snowflakes found.</a:t>
            </a:r>
            <a:endParaRPr lang="en-US" altLang="zh-TW" dirty="0"/>
          </a:p>
          <a:p>
            <a:pPr algn="just"/>
            <a:endParaRPr lang="zh-TW" altLang="en-US" dirty="0"/>
          </a:p>
        </p:txBody>
      </p:sp>
    </p:spTree>
    <p:extLst>
      <p:ext uri="{BB962C8B-B14F-4D97-AF65-F5344CB8AC3E}">
        <p14:creationId xmlns:p14="http://schemas.microsoft.com/office/powerpoint/2010/main" val="2328199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73F2F6F-FAF4-6A4D-8137-78A4470252ED}"/>
              </a:ext>
            </a:extLst>
          </p:cNvPr>
          <p:cNvSpPr>
            <a:spLocks noGrp="1"/>
          </p:cNvSpPr>
          <p:nvPr>
            <p:ph type="sldNum" sz="quarter" idx="12"/>
          </p:nvPr>
        </p:nvSpPr>
        <p:spPr/>
        <p:txBody>
          <a:bodyPr/>
          <a:lstStyle/>
          <a:p>
            <a:fld id="{4E77BC79-9480-1042-96E1-82B94DA0811E}" type="slidenum">
              <a:rPr lang="en-US" smtClean="0"/>
              <a:t>19</a:t>
            </a:fld>
            <a:endParaRPr lang="en-US"/>
          </a:p>
        </p:txBody>
      </p:sp>
      <p:sp>
        <p:nvSpPr>
          <p:cNvPr id="3" name="Title 2">
            <a:extLst>
              <a:ext uri="{FF2B5EF4-FFF2-40B4-BE49-F238E27FC236}">
                <a16:creationId xmlns:a16="http://schemas.microsoft.com/office/drawing/2014/main" id="{CDD0CD42-3D4D-1D4B-AAD3-91E3FEAEE32C}"/>
              </a:ext>
            </a:extLst>
          </p:cNvPr>
          <p:cNvSpPr>
            <a:spLocks noGrp="1"/>
          </p:cNvSpPr>
          <p:nvPr>
            <p:ph type="title"/>
          </p:nvPr>
        </p:nvSpPr>
        <p:spPr/>
        <p:txBody>
          <a:bodyPr/>
          <a:lstStyle/>
          <a:p>
            <a:r>
              <a:rPr lang="en-US" dirty="0"/>
              <a:t>Example 2: Snowflake</a:t>
            </a:r>
          </a:p>
        </p:txBody>
      </p:sp>
      <p:sp>
        <p:nvSpPr>
          <p:cNvPr id="5" name="文字方塊 6">
            <a:extLst>
              <a:ext uri="{FF2B5EF4-FFF2-40B4-BE49-F238E27FC236}">
                <a16:creationId xmlns:a16="http://schemas.microsoft.com/office/drawing/2014/main" id="{7A156C62-EA2E-144C-9A8C-23898F559064}"/>
              </a:ext>
            </a:extLst>
          </p:cNvPr>
          <p:cNvSpPr txBox="1"/>
          <p:nvPr/>
        </p:nvSpPr>
        <p:spPr>
          <a:xfrm>
            <a:off x="628650" y="1643050"/>
            <a:ext cx="7886700" cy="4370427"/>
          </a:xfrm>
          <a:prstGeom prst="rect">
            <a:avLst/>
          </a:prstGeom>
          <a:noFill/>
        </p:spPr>
        <p:txBody>
          <a:bodyPr wrap="square" rtlCol="0">
            <a:spAutoFit/>
          </a:bodyPr>
          <a:lstStyle/>
          <a:p>
            <a:pPr algn="just"/>
            <a:r>
              <a:rPr lang="en-US" altLang="zh-TW" sz="2000" b="1" dirty="0"/>
              <a:t>Sample I/O</a:t>
            </a:r>
            <a:endParaRPr lang="en-US" altLang="zh-TW" b="1" dirty="0"/>
          </a:p>
          <a:p>
            <a:pPr algn="just"/>
            <a:endParaRPr lang="en-US" altLang="zh-TW" b="1" dirty="0"/>
          </a:p>
          <a:p>
            <a:pPr algn="just"/>
            <a:r>
              <a:rPr lang="en-US" altLang="zh-TW" sz="2400" b="1" dirty="0">
                <a:solidFill>
                  <a:srgbClr val="0070C0"/>
                </a:solidFill>
              </a:rPr>
              <a:t>Input</a:t>
            </a:r>
          </a:p>
          <a:p>
            <a:pPr algn="just"/>
            <a:r>
              <a:rPr lang="en-US" altLang="zh-TW" sz="2400" dirty="0"/>
              <a:t>5 </a:t>
            </a:r>
          </a:p>
          <a:p>
            <a:pPr algn="just"/>
            <a:r>
              <a:rPr lang="en-US" altLang="zh-TW" sz="2400" dirty="0"/>
              <a:t>1 2 3 4 5 6 </a:t>
            </a:r>
          </a:p>
          <a:p>
            <a:pPr algn="just"/>
            <a:r>
              <a:rPr lang="en-US" altLang="zh-TW" sz="2400" dirty="0"/>
              <a:t>5 6 1 2 3 4</a:t>
            </a:r>
          </a:p>
          <a:p>
            <a:pPr algn="just"/>
            <a:r>
              <a:rPr lang="en-US" altLang="zh-TW" sz="2400" dirty="0"/>
              <a:t>6 5 4 3 1 2</a:t>
            </a:r>
          </a:p>
          <a:p>
            <a:pPr algn="just"/>
            <a:r>
              <a:rPr lang="en-US" altLang="zh-TW" sz="2400" dirty="0"/>
              <a:t>1 4 6 2 3 5</a:t>
            </a:r>
          </a:p>
          <a:p>
            <a:pPr algn="just"/>
            <a:r>
              <a:rPr lang="en-US" altLang="zh-TW" sz="2400" dirty="0"/>
              <a:t>4 3 2 1 6 5</a:t>
            </a:r>
          </a:p>
          <a:p>
            <a:pPr algn="just"/>
            <a:endParaRPr lang="en-US" altLang="zh-TW" sz="2400" dirty="0"/>
          </a:p>
          <a:p>
            <a:pPr algn="just"/>
            <a:r>
              <a:rPr lang="en-US" altLang="zh-TW" sz="2400" b="1" dirty="0">
                <a:solidFill>
                  <a:srgbClr val="0070C0"/>
                </a:solidFill>
              </a:rPr>
              <a:t>Output</a:t>
            </a:r>
          </a:p>
          <a:p>
            <a:r>
              <a:rPr lang="en-US" altLang="zh-TW" sz="2400" dirty="0"/>
              <a:t>Twin snowflakes found.</a:t>
            </a:r>
            <a:endParaRPr lang="zh-TW" altLang="en-US" sz="2400" dirty="0"/>
          </a:p>
        </p:txBody>
      </p:sp>
    </p:spTree>
    <p:extLst>
      <p:ext uri="{BB962C8B-B14F-4D97-AF65-F5344CB8AC3E}">
        <p14:creationId xmlns:p14="http://schemas.microsoft.com/office/powerpoint/2010/main" val="541167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39EA0D-391C-F344-B81E-77CB63164A5F}"/>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FA5FFA3B-8509-7A4F-B59B-CC42D844CEE6}"/>
              </a:ext>
            </a:extLst>
          </p:cNvPr>
          <p:cNvSpPr>
            <a:spLocks noGrp="1"/>
          </p:cNvSpPr>
          <p:nvPr>
            <p:ph type="title"/>
          </p:nvPr>
        </p:nvSpPr>
        <p:spPr/>
        <p:txBody>
          <a:bodyPr>
            <a:normAutofit/>
          </a:bodyPr>
          <a:lstStyle/>
          <a:p>
            <a:r>
              <a:rPr lang="en-US" dirty="0"/>
              <a:t>Hash Table</a:t>
            </a:r>
          </a:p>
        </p:txBody>
      </p:sp>
      <p:sp>
        <p:nvSpPr>
          <p:cNvPr id="8" name="Content Placeholder 3">
            <a:extLst>
              <a:ext uri="{FF2B5EF4-FFF2-40B4-BE49-F238E27FC236}">
                <a16:creationId xmlns:a16="http://schemas.microsoft.com/office/drawing/2014/main" id="{AC6C57EE-AABB-A446-824F-0DDE72A3FBAF}"/>
              </a:ext>
            </a:extLst>
          </p:cNvPr>
          <p:cNvSpPr>
            <a:spLocks noGrp="1"/>
          </p:cNvSpPr>
          <p:nvPr>
            <p:ph idx="1"/>
          </p:nvPr>
        </p:nvSpPr>
        <p:spPr>
          <a:xfrm>
            <a:off x="628650" y="1295944"/>
            <a:ext cx="7886700" cy="4659339"/>
          </a:xfrm>
        </p:spPr>
        <p:txBody>
          <a:bodyPr/>
          <a:lstStyle/>
          <a:p>
            <a:r>
              <a:rPr lang="en-US" b="0" dirty="0"/>
              <a:t>A data structure that maintains a mapping between “keys” and “values”</a:t>
            </a:r>
          </a:p>
          <a:p>
            <a:pPr lvl="1"/>
            <a:r>
              <a:rPr lang="en-US" dirty="0"/>
              <a:t>A hash function to compute the key (index of array)</a:t>
            </a:r>
          </a:p>
          <a:p>
            <a:pPr lvl="1"/>
            <a:r>
              <a:rPr lang="en-US" b="0" dirty="0"/>
              <a:t>A structure that</a:t>
            </a:r>
            <a:r>
              <a:rPr lang="en-US" dirty="0"/>
              <a:t> maps the associated value</a:t>
            </a:r>
          </a:p>
          <a:p>
            <a:endParaRPr lang="en-US" dirty="0"/>
          </a:p>
        </p:txBody>
      </p:sp>
      <p:pic>
        <p:nvPicPr>
          <p:cNvPr id="7" name="Picture 6">
            <a:extLst>
              <a:ext uri="{FF2B5EF4-FFF2-40B4-BE49-F238E27FC236}">
                <a16:creationId xmlns:a16="http://schemas.microsoft.com/office/drawing/2014/main" id="{4685389B-D87D-744B-ABB1-ADBF04FD0636}"/>
              </a:ext>
            </a:extLst>
          </p:cNvPr>
          <p:cNvPicPr>
            <a:picLocks noChangeAspect="1"/>
          </p:cNvPicPr>
          <p:nvPr/>
        </p:nvPicPr>
        <p:blipFill>
          <a:blip r:embed="rId3"/>
          <a:stretch>
            <a:fillRect/>
          </a:stretch>
        </p:blipFill>
        <p:spPr>
          <a:xfrm>
            <a:off x="2331720" y="3173037"/>
            <a:ext cx="4294414" cy="3135604"/>
          </a:xfrm>
          <a:prstGeom prst="rect">
            <a:avLst/>
          </a:prstGeom>
        </p:spPr>
      </p:pic>
    </p:spTree>
    <p:extLst>
      <p:ext uri="{BB962C8B-B14F-4D97-AF65-F5344CB8AC3E}">
        <p14:creationId xmlns:p14="http://schemas.microsoft.com/office/powerpoint/2010/main" val="12482524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233DEAE-F4DA-DA46-8351-90B1754C675A}"/>
              </a:ext>
            </a:extLst>
          </p:cNvPr>
          <p:cNvSpPr>
            <a:spLocks noGrp="1"/>
          </p:cNvSpPr>
          <p:nvPr>
            <p:ph type="sldNum" sz="quarter" idx="12"/>
          </p:nvPr>
        </p:nvSpPr>
        <p:spPr/>
        <p:txBody>
          <a:bodyPr/>
          <a:lstStyle/>
          <a:p>
            <a:fld id="{4E77BC79-9480-1042-96E1-82B94DA0811E}" type="slidenum">
              <a:rPr lang="en-US" smtClean="0"/>
              <a:t>20</a:t>
            </a:fld>
            <a:endParaRPr lang="en-US"/>
          </a:p>
        </p:txBody>
      </p:sp>
      <p:sp>
        <p:nvSpPr>
          <p:cNvPr id="3" name="Title 2">
            <a:extLst>
              <a:ext uri="{FF2B5EF4-FFF2-40B4-BE49-F238E27FC236}">
                <a16:creationId xmlns:a16="http://schemas.microsoft.com/office/drawing/2014/main" id="{38F8510A-A202-7F48-87D4-DB523A3F3E38}"/>
              </a:ext>
            </a:extLst>
          </p:cNvPr>
          <p:cNvSpPr>
            <a:spLocks noGrp="1"/>
          </p:cNvSpPr>
          <p:nvPr>
            <p:ph type="title"/>
          </p:nvPr>
        </p:nvSpPr>
        <p:spPr/>
        <p:txBody>
          <a:bodyPr/>
          <a:lstStyle/>
          <a:p>
            <a:r>
              <a:rPr lang="en-US" dirty="0"/>
              <a:t>Brute Force?</a:t>
            </a:r>
          </a:p>
        </p:txBody>
      </p:sp>
      <p:sp>
        <p:nvSpPr>
          <p:cNvPr id="5" name="Content Placeholder 3">
            <a:extLst>
              <a:ext uri="{FF2B5EF4-FFF2-40B4-BE49-F238E27FC236}">
                <a16:creationId xmlns:a16="http://schemas.microsoft.com/office/drawing/2014/main" id="{882B6867-0467-E142-A50C-367463512BD3}"/>
              </a:ext>
            </a:extLst>
          </p:cNvPr>
          <p:cNvSpPr>
            <a:spLocks noGrp="1"/>
          </p:cNvSpPr>
          <p:nvPr>
            <p:ph idx="1"/>
          </p:nvPr>
        </p:nvSpPr>
        <p:spPr>
          <a:xfrm>
            <a:off x="628650" y="1295944"/>
            <a:ext cx="7886700" cy="4659339"/>
          </a:xfrm>
        </p:spPr>
        <p:txBody>
          <a:bodyPr/>
          <a:lstStyle/>
          <a:p>
            <a:r>
              <a:rPr lang="en-US" dirty="0"/>
              <a:t>Enumerate all pairs </a:t>
            </a:r>
          </a:p>
          <a:p>
            <a:pPr lvl="1"/>
            <a:r>
              <a:rPr lang="en-US" dirty="0"/>
              <a:t>For each pair check if both are identical for</a:t>
            </a:r>
          </a:p>
          <a:p>
            <a:pPr lvl="2"/>
            <a:r>
              <a:rPr lang="en-US" dirty="0"/>
              <a:t>Six clockwise directions </a:t>
            </a:r>
          </a:p>
          <a:p>
            <a:pPr lvl="2"/>
            <a:r>
              <a:rPr lang="en-US" dirty="0"/>
              <a:t>Six counter-clockwise directions</a:t>
            </a:r>
          </a:p>
          <a:p>
            <a:r>
              <a:rPr lang="en-US" dirty="0"/>
              <a:t>Time complexity</a:t>
            </a:r>
          </a:p>
          <a:p>
            <a:pPr lvl="1"/>
            <a:r>
              <a:rPr lang="en-US" dirty="0"/>
              <a:t>O(N*N*12*6)</a:t>
            </a:r>
          </a:p>
          <a:p>
            <a:endParaRPr lang="en-US" dirty="0"/>
          </a:p>
        </p:txBody>
      </p:sp>
    </p:spTree>
    <p:extLst>
      <p:ext uri="{BB962C8B-B14F-4D97-AF65-F5344CB8AC3E}">
        <p14:creationId xmlns:p14="http://schemas.microsoft.com/office/powerpoint/2010/main" val="11694703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3E02F8-9FCE-7941-8970-9516114ABE90}"/>
              </a:ext>
            </a:extLst>
          </p:cNvPr>
          <p:cNvSpPr>
            <a:spLocks noGrp="1"/>
          </p:cNvSpPr>
          <p:nvPr>
            <p:ph type="sldNum" sz="quarter" idx="12"/>
          </p:nvPr>
        </p:nvSpPr>
        <p:spPr/>
        <p:txBody>
          <a:bodyPr/>
          <a:lstStyle/>
          <a:p>
            <a:fld id="{4E77BC79-9480-1042-96E1-82B94DA0811E}" type="slidenum">
              <a:rPr lang="en-US" smtClean="0"/>
              <a:t>21</a:t>
            </a:fld>
            <a:endParaRPr lang="en-US"/>
          </a:p>
        </p:txBody>
      </p:sp>
      <p:sp>
        <p:nvSpPr>
          <p:cNvPr id="3" name="Title 2">
            <a:extLst>
              <a:ext uri="{FF2B5EF4-FFF2-40B4-BE49-F238E27FC236}">
                <a16:creationId xmlns:a16="http://schemas.microsoft.com/office/drawing/2014/main" id="{CD4BEEBE-DDC1-0343-BB6E-15B8AF15593A}"/>
              </a:ext>
            </a:extLst>
          </p:cNvPr>
          <p:cNvSpPr>
            <a:spLocks noGrp="1"/>
          </p:cNvSpPr>
          <p:nvPr>
            <p:ph type="title"/>
          </p:nvPr>
        </p:nvSpPr>
        <p:spPr/>
        <p:txBody>
          <a:bodyPr/>
          <a:lstStyle/>
          <a:p>
            <a:r>
              <a:rPr lang="en-US" dirty="0"/>
              <a:t>Symmetry</a:t>
            </a:r>
          </a:p>
        </p:txBody>
      </p:sp>
      <p:sp>
        <p:nvSpPr>
          <p:cNvPr id="7" name="TextBox 6">
            <a:extLst>
              <a:ext uri="{FF2B5EF4-FFF2-40B4-BE49-F238E27FC236}">
                <a16:creationId xmlns:a16="http://schemas.microsoft.com/office/drawing/2014/main" id="{B2B4C63A-EDBF-DA48-B1CD-D787DE0395A9}"/>
              </a:ext>
            </a:extLst>
          </p:cNvPr>
          <p:cNvSpPr txBox="1"/>
          <p:nvPr/>
        </p:nvSpPr>
        <p:spPr>
          <a:xfrm>
            <a:off x="2174966" y="333103"/>
            <a:ext cx="184731" cy="369332"/>
          </a:xfrm>
          <a:prstGeom prst="rect">
            <a:avLst/>
          </a:prstGeom>
          <a:noFill/>
        </p:spPr>
        <p:txBody>
          <a:bodyPr wrap="none" rtlCol="0">
            <a:spAutoFit/>
          </a:bodyPr>
          <a:lstStyle/>
          <a:p>
            <a:endParaRPr lang="en-US" dirty="0"/>
          </a:p>
        </p:txBody>
      </p:sp>
      <p:graphicFrame>
        <p:nvGraphicFramePr>
          <p:cNvPr id="9" name="Table 8">
            <a:extLst>
              <a:ext uri="{FF2B5EF4-FFF2-40B4-BE49-F238E27FC236}">
                <a16:creationId xmlns:a16="http://schemas.microsoft.com/office/drawing/2014/main" id="{712EDFC2-1923-C444-A511-C7A34A33441B}"/>
              </a:ext>
            </a:extLst>
          </p:cNvPr>
          <p:cNvGraphicFramePr>
            <a:graphicFrameLocks noGrp="1"/>
          </p:cNvGraphicFramePr>
          <p:nvPr>
            <p:extLst>
              <p:ext uri="{D42A27DB-BD31-4B8C-83A1-F6EECF244321}">
                <p14:modId xmlns:p14="http://schemas.microsoft.com/office/powerpoint/2010/main" val="2325261331"/>
              </p:ext>
            </p:extLst>
          </p:nvPr>
        </p:nvGraphicFramePr>
        <p:xfrm>
          <a:off x="628649" y="2311400"/>
          <a:ext cx="7886700" cy="2595880"/>
        </p:xfrm>
        <a:graphic>
          <a:graphicData uri="http://schemas.openxmlformats.org/drawingml/2006/table">
            <a:tbl>
              <a:tblPr firstRow="1" bandRow="1">
                <a:tableStyleId>{5940675A-B579-460E-94D1-54222C63F5DA}</a:tableStyleId>
              </a:tblPr>
              <a:tblGrid>
                <a:gridCol w="1314450">
                  <a:extLst>
                    <a:ext uri="{9D8B030D-6E8A-4147-A177-3AD203B41FA5}">
                      <a16:colId xmlns:a16="http://schemas.microsoft.com/office/drawing/2014/main" val="3209609822"/>
                    </a:ext>
                  </a:extLst>
                </a:gridCol>
                <a:gridCol w="1314450">
                  <a:extLst>
                    <a:ext uri="{9D8B030D-6E8A-4147-A177-3AD203B41FA5}">
                      <a16:colId xmlns:a16="http://schemas.microsoft.com/office/drawing/2014/main" val="2164334343"/>
                    </a:ext>
                  </a:extLst>
                </a:gridCol>
                <a:gridCol w="1314450">
                  <a:extLst>
                    <a:ext uri="{9D8B030D-6E8A-4147-A177-3AD203B41FA5}">
                      <a16:colId xmlns:a16="http://schemas.microsoft.com/office/drawing/2014/main" val="3088930533"/>
                    </a:ext>
                  </a:extLst>
                </a:gridCol>
                <a:gridCol w="1314450">
                  <a:extLst>
                    <a:ext uri="{9D8B030D-6E8A-4147-A177-3AD203B41FA5}">
                      <a16:colId xmlns:a16="http://schemas.microsoft.com/office/drawing/2014/main" val="240500894"/>
                    </a:ext>
                  </a:extLst>
                </a:gridCol>
                <a:gridCol w="1314450">
                  <a:extLst>
                    <a:ext uri="{9D8B030D-6E8A-4147-A177-3AD203B41FA5}">
                      <a16:colId xmlns:a16="http://schemas.microsoft.com/office/drawing/2014/main" val="3820427849"/>
                    </a:ext>
                  </a:extLst>
                </a:gridCol>
                <a:gridCol w="1314450">
                  <a:extLst>
                    <a:ext uri="{9D8B030D-6E8A-4147-A177-3AD203B41FA5}">
                      <a16:colId xmlns:a16="http://schemas.microsoft.com/office/drawing/2014/main" val="1848363362"/>
                    </a:ext>
                  </a:extLst>
                </a:gridCol>
              </a:tblGrid>
              <a:tr h="370840">
                <a:tc gridSpan="6">
                  <a:txBody>
                    <a:bodyPr/>
                    <a:lstStyle/>
                    <a:p>
                      <a:pPr algn="ctr"/>
                      <a:r>
                        <a:rPr lang="en-US" dirty="0"/>
                        <a:t>Six rotations</a:t>
                      </a:r>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063547425"/>
                  </a:ext>
                </a:extLst>
              </a:tr>
              <a:tr h="370840">
                <a:tc>
                  <a:txBody>
                    <a:bodyPr/>
                    <a:lstStyle/>
                    <a:p>
                      <a:pPr algn="ctr"/>
                      <a:r>
                        <a:rPr lang="en-US" dirty="0"/>
                        <a:t>1</a:t>
                      </a:r>
                    </a:p>
                  </a:txBody>
                  <a:tcPr/>
                </a:tc>
                <a:tc>
                  <a:txBody>
                    <a:bodyPr/>
                    <a:lstStyle/>
                    <a:p>
                      <a:pPr algn="ctr"/>
                      <a:r>
                        <a:rPr lang="en-US" dirty="0"/>
                        <a:t>2</a:t>
                      </a:r>
                    </a:p>
                  </a:txBody>
                  <a:tcPr/>
                </a:tc>
                <a:tc>
                  <a:txBody>
                    <a:bodyPr/>
                    <a:lstStyle/>
                    <a:p>
                      <a:pPr algn="ctr"/>
                      <a:r>
                        <a:rPr lang="en-US" dirty="0"/>
                        <a:t>3</a:t>
                      </a:r>
                    </a:p>
                  </a:txBody>
                  <a:tcPr/>
                </a:tc>
                <a:tc>
                  <a:txBody>
                    <a:bodyPr/>
                    <a:lstStyle/>
                    <a:p>
                      <a:pPr algn="ctr"/>
                      <a:r>
                        <a:rPr lang="en-US" dirty="0"/>
                        <a:t>4</a:t>
                      </a:r>
                    </a:p>
                  </a:txBody>
                  <a:tcPr/>
                </a:tc>
                <a:tc>
                  <a:txBody>
                    <a:bodyPr/>
                    <a:lstStyle/>
                    <a:p>
                      <a:pPr algn="ctr"/>
                      <a:r>
                        <a:rPr lang="en-US" dirty="0"/>
                        <a:t>5</a:t>
                      </a:r>
                    </a:p>
                  </a:txBody>
                  <a:tcPr/>
                </a:tc>
                <a:tc>
                  <a:txBody>
                    <a:bodyPr/>
                    <a:lstStyle/>
                    <a:p>
                      <a:pPr algn="ctr"/>
                      <a:r>
                        <a:rPr lang="en-US" dirty="0"/>
                        <a:t>6</a:t>
                      </a:r>
                    </a:p>
                  </a:txBody>
                  <a:tcPr/>
                </a:tc>
                <a:extLst>
                  <a:ext uri="{0D108BD9-81ED-4DB2-BD59-A6C34878D82A}">
                    <a16:rowId xmlns:a16="http://schemas.microsoft.com/office/drawing/2014/main" val="2126660541"/>
                  </a:ext>
                </a:extLst>
              </a:tr>
              <a:tr h="370840">
                <a:tc>
                  <a:txBody>
                    <a:bodyPr/>
                    <a:lstStyle/>
                    <a:p>
                      <a:pPr algn="ctr"/>
                      <a:r>
                        <a:rPr lang="en-US" dirty="0"/>
                        <a:t>6</a:t>
                      </a:r>
                    </a:p>
                  </a:txBody>
                  <a:tcPr/>
                </a:tc>
                <a:tc>
                  <a:txBody>
                    <a:bodyPr/>
                    <a:lstStyle/>
                    <a:p>
                      <a:pPr algn="ctr"/>
                      <a:r>
                        <a:rPr lang="en-US" dirty="0"/>
                        <a:t>1</a:t>
                      </a:r>
                    </a:p>
                  </a:txBody>
                  <a:tcPr/>
                </a:tc>
                <a:tc>
                  <a:txBody>
                    <a:bodyPr/>
                    <a:lstStyle/>
                    <a:p>
                      <a:pPr algn="ctr"/>
                      <a:r>
                        <a:rPr lang="en-US" dirty="0"/>
                        <a:t>2</a:t>
                      </a:r>
                    </a:p>
                  </a:txBody>
                  <a:tcPr/>
                </a:tc>
                <a:tc>
                  <a:txBody>
                    <a:bodyPr/>
                    <a:lstStyle/>
                    <a:p>
                      <a:pPr algn="ctr"/>
                      <a:r>
                        <a:rPr lang="en-US" dirty="0"/>
                        <a:t>3</a:t>
                      </a:r>
                    </a:p>
                  </a:txBody>
                  <a:tcPr/>
                </a:tc>
                <a:tc>
                  <a:txBody>
                    <a:bodyPr/>
                    <a:lstStyle/>
                    <a:p>
                      <a:pPr algn="ctr"/>
                      <a:r>
                        <a:rPr lang="en-US" dirty="0"/>
                        <a:t>4</a:t>
                      </a:r>
                    </a:p>
                  </a:txBody>
                  <a:tcPr/>
                </a:tc>
                <a:tc>
                  <a:txBody>
                    <a:bodyPr/>
                    <a:lstStyle/>
                    <a:p>
                      <a:pPr algn="ctr"/>
                      <a:r>
                        <a:rPr lang="en-US" dirty="0"/>
                        <a:t>5</a:t>
                      </a:r>
                    </a:p>
                  </a:txBody>
                  <a:tcPr/>
                </a:tc>
                <a:extLst>
                  <a:ext uri="{0D108BD9-81ED-4DB2-BD59-A6C34878D82A}">
                    <a16:rowId xmlns:a16="http://schemas.microsoft.com/office/drawing/2014/main" val="3865845003"/>
                  </a:ext>
                </a:extLst>
              </a:tr>
              <a:tr h="370840">
                <a:tc>
                  <a:txBody>
                    <a:bodyPr/>
                    <a:lstStyle/>
                    <a:p>
                      <a:pPr algn="ctr"/>
                      <a:r>
                        <a:rPr lang="en-US" dirty="0"/>
                        <a:t>5</a:t>
                      </a:r>
                    </a:p>
                  </a:txBody>
                  <a:tcPr/>
                </a:tc>
                <a:tc>
                  <a:txBody>
                    <a:bodyPr/>
                    <a:lstStyle/>
                    <a:p>
                      <a:pPr algn="ctr"/>
                      <a:r>
                        <a:rPr lang="en-US" dirty="0"/>
                        <a:t>6</a:t>
                      </a:r>
                    </a:p>
                  </a:txBody>
                  <a:tcPr/>
                </a:tc>
                <a:tc>
                  <a:txBody>
                    <a:bodyPr/>
                    <a:lstStyle/>
                    <a:p>
                      <a:pPr algn="ctr"/>
                      <a:r>
                        <a:rPr lang="en-US" dirty="0"/>
                        <a:t>1</a:t>
                      </a:r>
                    </a:p>
                  </a:txBody>
                  <a:tcPr/>
                </a:tc>
                <a:tc>
                  <a:txBody>
                    <a:bodyPr/>
                    <a:lstStyle/>
                    <a:p>
                      <a:pPr algn="ctr"/>
                      <a:r>
                        <a:rPr lang="en-US" dirty="0"/>
                        <a:t>2</a:t>
                      </a:r>
                    </a:p>
                  </a:txBody>
                  <a:tcPr/>
                </a:tc>
                <a:tc>
                  <a:txBody>
                    <a:bodyPr/>
                    <a:lstStyle/>
                    <a:p>
                      <a:pPr algn="ctr"/>
                      <a:r>
                        <a:rPr lang="en-US" dirty="0"/>
                        <a:t>3</a:t>
                      </a:r>
                    </a:p>
                  </a:txBody>
                  <a:tcPr/>
                </a:tc>
                <a:tc>
                  <a:txBody>
                    <a:bodyPr/>
                    <a:lstStyle/>
                    <a:p>
                      <a:pPr algn="ctr"/>
                      <a:r>
                        <a:rPr lang="en-US" dirty="0"/>
                        <a:t>4</a:t>
                      </a:r>
                    </a:p>
                  </a:txBody>
                  <a:tcPr/>
                </a:tc>
                <a:extLst>
                  <a:ext uri="{0D108BD9-81ED-4DB2-BD59-A6C34878D82A}">
                    <a16:rowId xmlns:a16="http://schemas.microsoft.com/office/drawing/2014/main" val="3457509290"/>
                  </a:ext>
                </a:extLst>
              </a:tr>
              <a:tr h="370840">
                <a:tc>
                  <a:txBody>
                    <a:bodyPr/>
                    <a:lstStyle/>
                    <a:p>
                      <a:pPr algn="ctr"/>
                      <a:r>
                        <a:rPr lang="en-US" dirty="0"/>
                        <a:t>4</a:t>
                      </a:r>
                    </a:p>
                  </a:txBody>
                  <a:tcPr/>
                </a:tc>
                <a:tc>
                  <a:txBody>
                    <a:bodyPr/>
                    <a:lstStyle/>
                    <a:p>
                      <a:pPr algn="ctr"/>
                      <a:r>
                        <a:rPr lang="en-US" dirty="0"/>
                        <a:t>5</a:t>
                      </a:r>
                    </a:p>
                  </a:txBody>
                  <a:tcPr/>
                </a:tc>
                <a:tc>
                  <a:txBody>
                    <a:bodyPr/>
                    <a:lstStyle/>
                    <a:p>
                      <a:pPr algn="ctr"/>
                      <a:r>
                        <a:rPr lang="en-US" dirty="0"/>
                        <a:t>6</a:t>
                      </a:r>
                    </a:p>
                  </a:txBody>
                  <a:tcPr/>
                </a:tc>
                <a:tc>
                  <a:txBody>
                    <a:bodyPr/>
                    <a:lstStyle/>
                    <a:p>
                      <a:pPr algn="ctr"/>
                      <a:r>
                        <a:rPr lang="en-US" dirty="0"/>
                        <a:t>1</a:t>
                      </a:r>
                    </a:p>
                  </a:txBody>
                  <a:tcPr/>
                </a:tc>
                <a:tc>
                  <a:txBody>
                    <a:bodyPr/>
                    <a:lstStyle/>
                    <a:p>
                      <a:pPr algn="ctr"/>
                      <a:r>
                        <a:rPr lang="en-US" dirty="0"/>
                        <a:t>2</a:t>
                      </a:r>
                    </a:p>
                  </a:txBody>
                  <a:tcPr/>
                </a:tc>
                <a:tc>
                  <a:txBody>
                    <a:bodyPr/>
                    <a:lstStyle/>
                    <a:p>
                      <a:pPr algn="ctr"/>
                      <a:r>
                        <a:rPr lang="en-US" dirty="0"/>
                        <a:t>3</a:t>
                      </a:r>
                    </a:p>
                  </a:txBody>
                  <a:tcPr/>
                </a:tc>
                <a:extLst>
                  <a:ext uri="{0D108BD9-81ED-4DB2-BD59-A6C34878D82A}">
                    <a16:rowId xmlns:a16="http://schemas.microsoft.com/office/drawing/2014/main" val="2220752101"/>
                  </a:ext>
                </a:extLst>
              </a:tr>
              <a:tr h="370840">
                <a:tc>
                  <a:txBody>
                    <a:bodyPr/>
                    <a:lstStyle/>
                    <a:p>
                      <a:pPr algn="ctr"/>
                      <a:r>
                        <a:rPr lang="en-US" dirty="0"/>
                        <a:t>3</a:t>
                      </a:r>
                    </a:p>
                  </a:txBody>
                  <a:tcPr/>
                </a:tc>
                <a:tc>
                  <a:txBody>
                    <a:bodyPr/>
                    <a:lstStyle/>
                    <a:p>
                      <a:pPr algn="ctr"/>
                      <a:r>
                        <a:rPr lang="en-US" dirty="0"/>
                        <a:t>4</a:t>
                      </a:r>
                    </a:p>
                  </a:txBody>
                  <a:tcPr/>
                </a:tc>
                <a:tc>
                  <a:txBody>
                    <a:bodyPr/>
                    <a:lstStyle/>
                    <a:p>
                      <a:pPr algn="ctr"/>
                      <a:r>
                        <a:rPr lang="en-US" dirty="0"/>
                        <a:t>5</a:t>
                      </a:r>
                    </a:p>
                  </a:txBody>
                  <a:tcPr/>
                </a:tc>
                <a:tc>
                  <a:txBody>
                    <a:bodyPr/>
                    <a:lstStyle/>
                    <a:p>
                      <a:pPr algn="ctr"/>
                      <a:r>
                        <a:rPr lang="en-US" dirty="0"/>
                        <a:t>6</a:t>
                      </a:r>
                    </a:p>
                  </a:txBody>
                  <a:tcPr/>
                </a:tc>
                <a:tc>
                  <a:txBody>
                    <a:bodyPr/>
                    <a:lstStyle/>
                    <a:p>
                      <a:pPr algn="ctr"/>
                      <a:r>
                        <a:rPr lang="en-US" dirty="0"/>
                        <a:t>1</a:t>
                      </a:r>
                    </a:p>
                  </a:txBody>
                  <a:tcPr/>
                </a:tc>
                <a:tc>
                  <a:txBody>
                    <a:bodyPr/>
                    <a:lstStyle/>
                    <a:p>
                      <a:pPr algn="ctr"/>
                      <a:r>
                        <a:rPr lang="en-US" dirty="0"/>
                        <a:t>2</a:t>
                      </a:r>
                    </a:p>
                  </a:txBody>
                  <a:tcPr/>
                </a:tc>
                <a:extLst>
                  <a:ext uri="{0D108BD9-81ED-4DB2-BD59-A6C34878D82A}">
                    <a16:rowId xmlns:a16="http://schemas.microsoft.com/office/drawing/2014/main" val="3200465171"/>
                  </a:ext>
                </a:extLst>
              </a:tr>
              <a:tr h="370840">
                <a:tc>
                  <a:txBody>
                    <a:bodyPr/>
                    <a:lstStyle/>
                    <a:p>
                      <a:pPr algn="ctr"/>
                      <a:r>
                        <a:rPr lang="en-US" dirty="0"/>
                        <a:t>2</a:t>
                      </a:r>
                    </a:p>
                  </a:txBody>
                  <a:tcPr/>
                </a:tc>
                <a:tc>
                  <a:txBody>
                    <a:bodyPr/>
                    <a:lstStyle/>
                    <a:p>
                      <a:pPr algn="ctr"/>
                      <a:r>
                        <a:rPr lang="en-US" dirty="0"/>
                        <a:t>3</a:t>
                      </a:r>
                    </a:p>
                  </a:txBody>
                  <a:tcPr/>
                </a:tc>
                <a:tc>
                  <a:txBody>
                    <a:bodyPr/>
                    <a:lstStyle/>
                    <a:p>
                      <a:pPr algn="ctr"/>
                      <a:r>
                        <a:rPr lang="en-US" dirty="0"/>
                        <a:t>4</a:t>
                      </a:r>
                    </a:p>
                  </a:txBody>
                  <a:tcPr/>
                </a:tc>
                <a:tc>
                  <a:txBody>
                    <a:bodyPr/>
                    <a:lstStyle/>
                    <a:p>
                      <a:pPr algn="ctr"/>
                      <a:r>
                        <a:rPr lang="en-US" dirty="0"/>
                        <a:t>5</a:t>
                      </a:r>
                    </a:p>
                  </a:txBody>
                  <a:tcPr/>
                </a:tc>
                <a:tc>
                  <a:txBody>
                    <a:bodyPr/>
                    <a:lstStyle/>
                    <a:p>
                      <a:pPr algn="ctr"/>
                      <a:r>
                        <a:rPr lang="en-US" dirty="0"/>
                        <a:t>6</a:t>
                      </a:r>
                    </a:p>
                  </a:txBody>
                  <a:tcPr/>
                </a:tc>
                <a:tc>
                  <a:txBody>
                    <a:bodyPr/>
                    <a:lstStyle/>
                    <a:p>
                      <a:pPr algn="ctr"/>
                      <a:r>
                        <a:rPr lang="en-US" dirty="0"/>
                        <a:t>1</a:t>
                      </a:r>
                    </a:p>
                  </a:txBody>
                  <a:tcPr/>
                </a:tc>
                <a:extLst>
                  <a:ext uri="{0D108BD9-81ED-4DB2-BD59-A6C34878D82A}">
                    <a16:rowId xmlns:a16="http://schemas.microsoft.com/office/drawing/2014/main" val="844817084"/>
                  </a:ext>
                </a:extLst>
              </a:tr>
            </a:tbl>
          </a:graphicData>
        </a:graphic>
      </p:graphicFrame>
    </p:spTree>
    <p:extLst>
      <p:ext uri="{BB962C8B-B14F-4D97-AF65-F5344CB8AC3E}">
        <p14:creationId xmlns:p14="http://schemas.microsoft.com/office/powerpoint/2010/main" val="23791495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3E02F8-9FCE-7941-8970-9516114ABE90}"/>
              </a:ext>
            </a:extLst>
          </p:cNvPr>
          <p:cNvSpPr>
            <a:spLocks noGrp="1"/>
          </p:cNvSpPr>
          <p:nvPr>
            <p:ph type="sldNum" sz="quarter" idx="12"/>
          </p:nvPr>
        </p:nvSpPr>
        <p:spPr/>
        <p:txBody>
          <a:bodyPr/>
          <a:lstStyle/>
          <a:p>
            <a:fld id="{4E77BC79-9480-1042-96E1-82B94DA0811E}" type="slidenum">
              <a:rPr lang="en-US" smtClean="0"/>
              <a:t>22</a:t>
            </a:fld>
            <a:endParaRPr lang="en-US"/>
          </a:p>
        </p:txBody>
      </p:sp>
      <p:sp>
        <p:nvSpPr>
          <p:cNvPr id="3" name="Title 2">
            <a:extLst>
              <a:ext uri="{FF2B5EF4-FFF2-40B4-BE49-F238E27FC236}">
                <a16:creationId xmlns:a16="http://schemas.microsoft.com/office/drawing/2014/main" id="{CD4BEEBE-DDC1-0343-BB6E-15B8AF15593A}"/>
              </a:ext>
            </a:extLst>
          </p:cNvPr>
          <p:cNvSpPr>
            <a:spLocks noGrp="1"/>
          </p:cNvSpPr>
          <p:nvPr>
            <p:ph type="title"/>
          </p:nvPr>
        </p:nvSpPr>
        <p:spPr/>
        <p:txBody>
          <a:bodyPr/>
          <a:lstStyle/>
          <a:p>
            <a:r>
              <a:rPr lang="en-US" dirty="0"/>
              <a:t>How do we Decide a Hash Function?</a:t>
            </a:r>
          </a:p>
        </p:txBody>
      </p:sp>
      <p:graphicFrame>
        <p:nvGraphicFramePr>
          <p:cNvPr id="9" name="Table 8">
            <a:extLst>
              <a:ext uri="{FF2B5EF4-FFF2-40B4-BE49-F238E27FC236}">
                <a16:creationId xmlns:a16="http://schemas.microsoft.com/office/drawing/2014/main" id="{712EDFC2-1923-C444-A511-C7A34A33441B}"/>
              </a:ext>
            </a:extLst>
          </p:cNvPr>
          <p:cNvGraphicFramePr>
            <a:graphicFrameLocks noGrp="1"/>
          </p:cNvGraphicFramePr>
          <p:nvPr>
            <p:extLst>
              <p:ext uri="{D42A27DB-BD31-4B8C-83A1-F6EECF244321}">
                <p14:modId xmlns:p14="http://schemas.microsoft.com/office/powerpoint/2010/main" val="1232546369"/>
              </p:ext>
            </p:extLst>
          </p:nvPr>
        </p:nvGraphicFramePr>
        <p:xfrm>
          <a:off x="628649" y="2311400"/>
          <a:ext cx="7886700" cy="2595880"/>
        </p:xfrm>
        <a:graphic>
          <a:graphicData uri="http://schemas.openxmlformats.org/drawingml/2006/table">
            <a:tbl>
              <a:tblPr firstRow="1" bandRow="1">
                <a:tableStyleId>{5940675A-B579-460E-94D1-54222C63F5DA}</a:tableStyleId>
              </a:tblPr>
              <a:tblGrid>
                <a:gridCol w="1314450">
                  <a:extLst>
                    <a:ext uri="{9D8B030D-6E8A-4147-A177-3AD203B41FA5}">
                      <a16:colId xmlns:a16="http://schemas.microsoft.com/office/drawing/2014/main" val="3209609822"/>
                    </a:ext>
                  </a:extLst>
                </a:gridCol>
                <a:gridCol w="1314450">
                  <a:extLst>
                    <a:ext uri="{9D8B030D-6E8A-4147-A177-3AD203B41FA5}">
                      <a16:colId xmlns:a16="http://schemas.microsoft.com/office/drawing/2014/main" val="2164334343"/>
                    </a:ext>
                  </a:extLst>
                </a:gridCol>
                <a:gridCol w="1314450">
                  <a:extLst>
                    <a:ext uri="{9D8B030D-6E8A-4147-A177-3AD203B41FA5}">
                      <a16:colId xmlns:a16="http://schemas.microsoft.com/office/drawing/2014/main" val="3088930533"/>
                    </a:ext>
                  </a:extLst>
                </a:gridCol>
                <a:gridCol w="1314450">
                  <a:extLst>
                    <a:ext uri="{9D8B030D-6E8A-4147-A177-3AD203B41FA5}">
                      <a16:colId xmlns:a16="http://schemas.microsoft.com/office/drawing/2014/main" val="240500894"/>
                    </a:ext>
                  </a:extLst>
                </a:gridCol>
                <a:gridCol w="1314450">
                  <a:extLst>
                    <a:ext uri="{9D8B030D-6E8A-4147-A177-3AD203B41FA5}">
                      <a16:colId xmlns:a16="http://schemas.microsoft.com/office/drawing/2014/main" val="3820427849"/>
                    </a:ext>
                  </a:extLst>
                </a:gridCol>
                <a:gridCol w="1314450">
                  <a:extLst>
                    <a:ext uri="{9D8B030D-6E8A-4147-A177-3AD203B41FA5}">
                      <a16:colId xmlns:a16="http://schemas.microsoft.com/office/drawing/2014/main" val="1848363362"/>
                    </a:ext>
                  </a:extLst>
                </a:gridCol>
              </a:tblGrid>
              <a:tr h="370840">
                <a:tc gridSpan="6">
                  <a:txBody>
                    <a:bodyPr/>
                    <a:lstStyle/>
                    <a:p>
                      <a:pPr algn="ctr"/>
                      <a:r>
                        <a:rPr lang="en-US" dirty="0"/>
                        <a:t>Six rotations</a:t>
                      </a:r>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063547425"/>
                  </a:ext>
                </a:extLst>
              </a:tr>
              <a:tr h="370840">
                <a:tc>
                  <a:txBody>
                    <a:bodyPr/>
                    <a:lstStyle/>
                    <a:p>
                      <a:pPr algn="ctr"/>
                      <a:r>
                        <a:rPr lang="en-US" dirty="0"/>
                        <a:t>1</a:t>
                      </a:r>
                    </a:p>
                  </a:txBody>
                  <a:tcPr>
                    <a:solidFill>
                      <a:srgbClr val="00FF00"/>
                    </a:solidFill>
                  </a:tcPr>
                </a:tc>
                <a:tc>
                  <a:txBody>
                    <a:bodyPr/>
                    <a:lstStyle/>
                    <a:p>
                      <a:pPr algn="ctr"/>
                      <a:r>
                        <a:rPr lang="en-US" dirty="0"/>
                        <a:t>2</a:t>
                      </a:r>
                    </a:p>
                  </a:txBody>
                  <a:tcPr/>
                </a:tc>
                <a:tc>
                  <a:txBody>
                    <a:bodyPr/>
                    <a:lstStyle/>
                    <a:p>
                      <a:pPr algn="ctr"/>
                      <a:r>
                        <a:rPr lang="en-US" dirty="0"/>
                        <a:t>3</a:t>
                      </a:r>
                    </a:p>
                  </a:txBody>
                  <a:tcPr>
                    <a:solidFill>
                      <a:srgbClr val="00FF00"/>
                    </a:solidFill>
                  </a:tcPr>
                </a:tc>
                <a:tc>
                  <a:txBody>
                    <a:bodyPr/>
                    <a:lstStyle/>
                    <a:p>
                      <a:pPr algn="ctr"/>
                      <a:r>
                        <a:rPr lang="en-US" dirty="0"/>
                        <a:t>4</a:t>
                      </a:r>
                    </a:p>
                  </a:txBody>
                  <a:tcPr/>
                </a:tc>
                <a:tc>
                  <a:txBody>
                    <a:bodyPr/>
                    <a:lstStyle/>
                    <a:p>
                      <a:pPr algn="ctr"/>
                      <a:r>
                        <a:rPr lang="en-US" dirty="0"/>
                        <a:t>5</a:t>
                      </a:r>
                    </a:p>
                  </a:txBody>
                  <a:tcPr>
                    <a:solidFill>
                      <a:srgbClr val="00FF00"/>
                    </a:solidFill>
                  </a:tcPr>
                </a:tc>
                <a:tc>
                  <a:txBody>
                    <a:bodyPr/>
                    <a:lstStyle/>
                    <a:p>
                      <a:pPr algn="ctr"/>
                      <a:r>
                        <a:rPr lang="en-US" dirty="0"/>
                        <a:t>6</a:t>
                      </a:r>
                    </a:p>
                  </a:txBody>
                  <a:tcPr/>
                </a:tc>
                <a:extLst>
                  <a:ext uri="{0D108BD9-81ED-4DB2-BD59-A6C34878D82A}">
                    <a16:rowId xmlns:a16="http://schemas.microsoft.com/office/drawing/2014/main" val="2126660541"/>
                  </a:ext>
                </a:extLst>
              </a:tr>
              <a:tr h="370840">
                <a:tc>
                  <a:txBody>
                    <a:bodyPr/>
                    <a:lstStyle/>
                    <a:p>
                      <a:pPr algn="ctr"/>
                      <a:r>
                        <a:rPr lang="en-US" dirty="0"/>
                        <a:t>6</a:t>
                      </a:r>
                    </a:p>
                  </a:txBody>
                  <a:tcPr>
                    <a:solidFill>
                      <a:srgbClr val="00FF00"/>
                    </a:solidFill>
                  </a:tcPr>
                </a:tc>
                <a:tc>
                  <a:txBody>
                    <a:bodyPr/>
                    <a:lstStyle/>
                    <a:p>
                      <a:pPr algn="ctr"/>
                      <a:r>
                        <a:rPr lang="en-US" dirty="0"/>
                        <a:t>1</a:t>
                      </a:r>
                    </a:p>
                  </a:txBody>
                  <a:tcPr/>
                </a:tc>
                <a:tc>
                  <a:txBody>
                    <a:bodyPr/>
                    <a:lstStyle/>
                    <a:p>
                      <a:pPr algn="ctr"/>
                      <a:r>
                        <a:rPr lang="en-US" dirty="0"/>
                        <a:t>2</a:t>
                      </a:r>
                    </a:p>
                  </a:txBody>
                  <a:tcPr>
                    <a:solidFill>
                      <a:srgbClr val="00FF00"/>
                    </a:solidFill>
                  </a:tcPr>
                </a:tc>
                <a:tc>
                  <a:txBody>
                    <a:bodyPr/>
                    <a:lstStyle/>
                    <a:p>
                      <a:pPr algn="ctr"/>
                      <a:r>
                        <a:rPr lang="en-US" dirty="0"/>
                        <a:t>3</a:t>
                      </a:r>
                    </a:p>
                  </a:txBody>
                  <a:tcPr/>
                </a:tc>
                <a:tc>
                  <a:txBody>
                    <a:bodyPr/>
                    <a:lstStyle/>
                    <a:p>
                      <a:pPr algn="ctr"/>
                      <a:r>
                        <a:rPr lang="en-US" dirty="0"/>
                        <a:t>4</a:t>
                      </a:r>
                    </a:p>
                  </a:txBody>
                  <a:tcPr>
                    <a:solidFill>
                      <a:srgbClr val="00FF00"/>
                    </a:solidFill>
                  </a:tcPr>
                </a:tc>
                <a:tc>
                  <a:txBody>
                    <a:bodyPr/>
                    <a:lstStyle/>
                    <a:p>
                      <a:pPr algn="ctr"/>
                      <a:r>
                        <a:rPr lang="en-US" dirty="0"/>
                        <a:t>5</a:t>
                      </a:r>
                    </a:p>
                  </a:txBody>
                  <a:tcPr/>
                </a:tc>
                <a:extLst>
                  <a:ext uri="{0D108BD9-81ED-4DB2-BD59-A6C34878D82A}">
                    <a16:rowId xmlns:a16="http://schemas.microsoft.com/office/drawing/2014/main" val="3865845003"/>
                  </a:ext>
                </a:extLst>
              </a:tr>
              <a:tr h="370840">
                <a:tc>
                  <a:txBody>
                    <a:bodyPr/>
                    <a:lstStyle/>
                    <a:p>
                      <a:pPr algn="ctr"/>
                      <a:r>
                        <a:rPr lang="en-US" dirty="0"/>
                        <a:t>5</a:t>
                      </a:r>
                    </a:p>
                  </a:txBody>
                  <a:tcPr>
                    <a:solidFill>
                      <a:srgbClr val="00FF00"/>
                    </a:solidFill>
                  </a:tcPr>
                </a:tc>
                <a:tc>
                  <a:txBody>
                    <a:bodyPr/>
                    <a:lstStyle/>
                    <a:p>
                      <a:pPr algn="ctr"/>
                      <a:r>
                        <a:rPr lang="en-US" dirty="0"/>
                        <a:t>6</a:t>
                      </a:r>
                    </a:p>
                  </a:txBody>
                  <a:tcPr/>
                </a:tc>
                <a:tc>
                  <a:txBody>
                    <a:bodyPr/>
                    <a:lstStyle/>
                    <a:p>
                      <a:pPr algn="ctr"/>
                      <a:r>
                        <a:rPr lang="en-US" dirty="0"/>
                        <a:t>1</a:t>
                      </a:r>
                    </a:p>
                  </a:txBody>
                  <a:tcPr>
                    <a:solidFill>
                      <a:srgbClr val="00FF00"/>
                    </a:solidFill>
                  </a:tcPr>
                </a:tc>
                <a:tc>
                  <a:txBody>
                    <a:bodyPr/>
                    <a:lstStyle/>
                    <a:p>
                      <a:pPr algn="ctr"/>
                      <a:r>
                        <a:rPr lang="en-US" dirty="0"/>
                        <a:t>2</a:t>
                      </a:r>
                    </a:p>
                  </a:txBody>
                  <a:tcPr/>
                </a:tc>
                <a:tc>
                  <a:txBody>
                    <a:bodyPr/>
                    <a:lstStyle/>
                    <a:p>
                      <a:pPr algn="ctr"/>
                      <a:r>
                        <a:rPr lang="en-US" dirty="0"/>
                        <a:t>3</a:t>
                      </a:r>
                    </a:p>
                  </a:txBody>
                  <a:tcPr>
                    <a:solidFill>
                      <a:srgbClr val="00FF00"/>
                    </a:solidFill>
                  </a:tcPr>
                </a:tc>
                <a:tc>
                  <a:txBody>
                    <a:bodyPr/>
                    <a:lstStyle/>
                    <a:p>
                      <a:pPr algn="ctr"/>
                      <a:r>
                        <a:rPr lang="en-US" dirty="0"/>
                        <a:t>4</a:t>
                      </a:r>
                    </a:p>
                  </a:txBody>
                  <a:tcPr/>
                </a:tc>
                <a:extLst>
                  <a:ext uri="{0D108BD9-81ED-4DB2-BD59-A6C34878D82A}">
                    <a16:rowId xmlns:a16="http://schemas.microsoft.com/office/drawing/2014/main" val="3457509290"/>
                  </a:ext>
                </a:extLst>
              </a:tr>
              <a:tr h="370840">
                <a:tc>
                  <a:txBody>
                    <a:bodyPr/>
                    <a:lstStyle/>
                    <a:p>
                      <a:pPr algn="ctr"/>
                      <a:r>
                        <a:rPr lang="en-US" dirty="0"/>
                        <a:t>4</a:t>
                      </a:r>
                    </a:p>
                  </a:txBody>
                  <a:tcPr>
                    <a:solidFill>
                      <a:srgbClr val="00FF00"/>
                    </a:solidFill>
                  </a:tcPr>
                </a:tc>
                <a:tc>
                  <a:txBody>
                    <a:bodyPr/>
                    <a:lstStyle/>
                    <a:p>
                      <a:pPr algn="ctr"/>
                      <a:r>
                        <a:rPr lang="en-US" dirty="0"/>
                        <a:t>5</a:t>
                      </a:r>
                    </a:p>
                  </a:txBody>
                  <a:tcPr/>
                </a:tc>
                <a:tc>
                  <a:txBody>
                    <a:bodyPr/>
                    <a:lstStyle/>
                    <a:p>
                      <a:pPr algn="ctr"/>
                      <a:r>
                        <a:rPr lang="en-US" dirty="0"/>
                        <a:t>6</a:t>
                      </a:r>
                    </a:p>
                  </a:txBody>
                  <a:tcPr>
                    <a:solidFill>
                      <a:srgbClr val="00FF00"/>
                    </a:solidFill>
                  </a:tcPr>
                </a:tc>
                <a:tc>
                  <a:txBody>
                    <a:bodyPr/>
                    <a:lstStyle/>
                    <a:p>
                      <a:pPr algn="ctr"/>
                      <a:r>
                        <a:rPr lang="en-US" dirty="0"/>
                        <a:t>1</a:t>
                      </a:r>
                    </a:p>
                  </a:txBody>
                  <a:tcPr/>
                </a:tc>
                <a:tc>
                  <a:txBody>
                    <a:bodyPr/>
                    <a:lstStyle/>
                    <a:p>
                      <a:pPr algn="ctr"/>
                      <a:r>
                        <a:rPr lang="en-US" dirty="0"/>
                        <a:t>2</a:t>
                      </a:r>
                    </a:p>
                  </a:txBody>
                  <a:tcPr>
                    <a:solidFill>
                      <a:srgbClr val="00FF00"/>
                    </a:solidFill>
                  </a:tcPr>
                </a:tc>
                <a:tc>
                  <a:txBody>
                    <a:bodyPr/>
                    <a:lstStyle/>
                    <a:p>
                      <a:pPr algn="ctr"/>
                      <a:r>
                        <a:rPr lang="en-US" dirty="0"/>
                        <a:t>3</a:t>
                      </a:r>
                    </a:p>
                  </a:txBody>
                  <a:tcPr/>
                </a:tc>
                <a:extLst>
                  <a:ext uri="{0D108BD9-81ED-4DB2-BD59-A6C34878D82A}">
                    <a16:rowId xmlns:a16="http://schemas.microsoft.com/office/drawing/2014/main" val="2220752101"/>
                  </a:ext>
                </a:extLst>
              </a:tr>
              <a:tr h="370840">
                <a:tc>
                  <a:txBody>
                    <a:bodyPr/>
                    <a:lstStyle/>
                    <a:p>
                      <a:pPr algn="ctr"/>
                      <a:r>
                        <a:rPr lang="en-US" dirty="0"/>
                        <a:t>3</a:t>
                      </a:r>
                    </a:p>
                  </a:txBody>
                  <a:tcPr>
                    <a:solidFill>
                      <a:srgbClr val="00FF00"/>
                    </a:solidFill>
                  </a:tcPr>
                </a:tc>
                <a:tc>
                  <a:txBody>
                    <a:bodyPr/>
                    <a:lstStyle/>
                    <a:p>
                      <a:pPr algn="ctr"/>
                      <a:r>
                        <a:rPr lang="en-US" dirty="0"/>
                        <a:t>4</a:t>
                      </a:r>
                    </a:p>
                  </a:txBody>
                  <a:tcPr/>
                </a:tc>
                <a:tc>
                  <a:txBody>
                    <a:bodyPr/>
                    <a:lstStyle/>
                    <a:p>
                      <a:pPr algn="ctr"/>
                      <a:r>
                        <a:rPr lang="en-US" dirty="0"/>
                        <a:t>5</a:t>
                      </a:r>
                    </a:p>
                  </a:txBody>
                  <a:tcPr>
                    <a:solidFill>
                      <a:srgbClr val="00FF00"/>
                    </a:solidFill>
                  </a:tcPr>
                </a:tc>
                <a:tc>
                  <a:txBody>
                    <a:bodyPr/>
                    <a:lstStyle/>
                    <a:p>
                      <a:pPr algn="ctr"/>
                      <a:r>
                        <a:rPr lang="en-US" dirty="0"/>
                        <a:t>6</a:t>
                      </a:r>
                    </a:p>
                  </a:txBody>
                  <a:tcPr/>
                </a:tc>
                <a:tc>
                  <a:txBody>
                    <a:bodyPr/>
                    <a:lstStyle/>
                    <a:p>
                      <a:pPr algn="ctr"/>
                      <a:r>
                        <a:rPr lang="en-US" dirty="0"/>
                        <a:t>1</a:t>
                      </a:r>
                    </a:p>
                  </a:txBody>
                  <a:tcPr>
                    <a:solidFill>
                      <a:srgbClr val="00FF00"/>
                    </a:solidFill>
                  </a:tcPr>
                </a:tc>
                <a:tc>
                  <a:txBody>
                    <a:bodyPr/>
                    <a:lstStyle/>
                    <a:p>
                      <a:pPr algn="ctr"/>
                      <a:r>
                        <a:rPr lang="en-US" dirty="0"/>
                        <a:t>2</a:t>
                      </a:r>
                    </a:p>
                  </a:txBody>
                  <a:tcPr/>
                </a:tc>
                <a:extLst>
                  <a:ext uri="{0D108BD9-81ED-4DB2-BD59-A6C34878D82A}">
                    <a16:rowId xmlns:a16="http://schemas.microsoft.com/office/drawing/2014/main" val="3200465171"/>
                  </a:ext>
                </a:extLst>
              </a:tr>
              <a:tr h="370840">
                <a:tc>
                  <a:txBody>
                    <a:bodyPr/>
                    <a:lstStyle/>
                    <a:p>
                      <a:pPr algn="ctr"/>
                      <a:r>
                        <a:rPr lang="en-US" dirty="0"/>
                        <a:t>2</a:t>
                      </a:r>
                    </a:p>
                  </a:txBody>
                  <a:tcPr>
                    <a:solidFill>
                      <a:srgbClr val="00FF00"/>
                    </a:solidFill>
                  </a:tcPr>
                </a:tc>
                <a:tc>
                  <a:txBody>
                    <a:bodyPr/>
                    <a:lstStyle/>
                    <a:p>
                      <a:pPr algn="ctr"/>
                      <a:r>
                        <a:rPr lang="en-US" dirty="0"/>
                        <a:t>3</a:t>
                      </a:r>
                    </a:p>
                  </a:txBody>
                  <a:tcPr/>
                </a:tc>
                <a:tc>
                  <a:txBody>
                    <a:bodyPr/>
                    <a:lstStyle/>
                    <a:p>
                      <a:pPr algn="ctr"/>
                      <a:r>
                        <a:rPr lang="en-US" dirty="0"/>
                        <a:t>4</a:t>
                      </a:r>
                    </a:p>
                  </a:txBody>
                  <a:tcPr>
                    <a:solidFill>
                      <a:srgbClr val="00FF00"/>
                    </a:solidFill>
                  </a:tcPr>
                </a:tc>
                <a:tc>
                  <a:txBody>
                    <a:bodyPr/>
                    <a:lstStyle/>
                    <a:p>
                      <a:pPr algn="ctr"/>
                      <a:r>
                        <a:rPr lang="en-US" dirty="0"/>
                        <a:t>5</a:t>
                      </a:r>
                    </a:p>
                  </a:txBody>
                  <a:tcPr/>
                </a:tc>
                <a:tc>
                  <a:txBody>
                    <a:bodyPr/>
                    <a:lstStyle/>
                    <a:p>
                      <a:pPr algn="ctr"/>
                      <a:r>
                        <a:rPr lang="en-US" dirty="0"/>
                        <a:t>6</a:t>
                      </a:r>
                    </a:p>
                  </a:txBody>
                  <a:tcPr>
                    <a:solidFill>
                      <a:srgbClr val="00FF00"/>
                    </a:solidFill>
                  </a:tcPr>
                </a:tc>
                <a:tc>
                  <a:txBody>
                    <a:bodyPr/>
                    <a:lstStyle/>
                    <a:p>
                      <a:pPr algn="ctr"/>
                      <a:r>
                        <a:rPr lang="en-US" dirty="0"/>
                        <a:t>1</a:t>
                      </a:r>
                    </a:p>
                  </a:txBody>
                  <a:tcPr/>
                </a:tc>
                <a:extLst>
                  <a:ext uri="{0D108BD9-81ED-4DB2-BD59-A6C34878D82A}">
                    <a16:rowId xmlns:a16="http://schemas.microsoft.com/office/drawing/2014/main" val="844817084"/>
                  </a:ext>
                </a:extLst>
              </a:tr>
            </a:tbl>
          </a:graphicData>
        </a:graphic>
      </p:graphicFrame>
    </p:spTree>
    <p:extLst>
      <p:ext uri="{BB962C8B-B14F-4D97-AF65-F5344CB8AC3E}">
        <p14:creationId xmlns:p14="http://schemas.microsoft.com/office/powerpoint/2010/main" val="20853702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667332-1A26-8B4C-B0C2-1114F0D834BB}"/>
              </a:ext>
            </a:extLst>
          </p:cNvPr>
          <p:cNvSpPr>
            <a:spLocks noGrp="1"/>
          </p:cNvSpPr>
          <p:nvPr>
            <p:ph type="sldNum" sz="quarter" idx="12"/>
          </p:nvPr>
        </p:nvSpPr>
        <p:spPr/>
        <p:txBody>
          <a:bodyPr/>
          <a:lstStyle/>
          <a:p>
            <a:fld id="{4E77BC79-9480-1042-96E1-82B94DA0811E}" type="slidenum">
              <a:rPr lang="en-US" smtClean="0"/>
              <a:t>23</a:t>
            </a:fld>
            <a:endParaRPr lang="en-US"/>
          </a:p>
        </p:txBody>
      </p:sp>
      <p:sp>
        <p:nvSpPr>
          <p:cNvPr id="3" name="Title 2">
            <a:extLst>
              <a:ext uri="{FF2B5EF4-FFF2-40B4-BE49-F238E27FC236}">
                <a16:creationId xmlns:a16="http://schemas.microsoft.com/office/drawing/2014/main" id="{0B00ED42-F0ED-E74A-B1AB-5D317B965FDD}"/>
              </a:ext>
            </a:extLst>
          </p:cNvPr>
          <p:cNvSpPr>
            <a:spLocks noGrp="1"/>
          </p:cNvSpPr>
          <p:nvPr>
            <p:ph type="title"/>
          </p:nvPr>
        </p:nvSpPr>
        <p:spPr/>
        <p:txBody>
          <a:bodyPr>
            <a:normAutofit/>
          </a:bodyPr>
          <a:lstStyle/>
          <a:p>
            <a:r>
              <a:rPr lang="en-US" dirty="0"/>
              <a:t>Example 3: Balanced Binary Code</a:t>
            </a:r>
          </a:p>
        </p:txBody>
      </p:sp>
      <p:sp>
        <p:nvSpPr>
          <p:cNvPr id="5" name="文字方塊 5">
            <a:extLst>
              <a:ext uri="{FF2B5EF4-FFF2-40B4-BE49-F238E27FC236}">
                <a16:creationId xmlns:a16="http://schemas.microsoft.com/office/drawing/2014/main" id="{1D89C8D0-E6A5-7846-9B01-C07E3904332A}"/>
              </a:ext>
            </a:extLst>
          </p:cNvPr>
          <p:cNvSpPr txBox="1"/>
          <p:nvPr/>
        </p:nvSpPr>
        <p:spPr>
          <a:xfrm>
            <a:off x="428596" y="1234747"/>
            <a:ext cx="8286808" cy="5139869"/>
          </a:xfrm>
          <a:prstGeom prst="rect">
            <a:avLst/>
          </a:prstGeom>
          <a:noFill/>
        </p:spPr>
        <p:txBody>
          <a:bodyPr wrap="square" rtlCol="0">
            <a:spAutoFit/>
          </a:bodyPr>
          <a:lstStyle/>
          <a:p>
            <a:pPr algn="ctr"/>
            <a:r>
              <a:rPr lang="en-US" altLang="zh-TW" sz="2000" b="1" dirty="0">
                <a:effectLst>
                  <a:outerShdw blurRad="38100" dist="38100" dir="2700000" algn="tl">
                    <a:srgbClr val="000000">
                      <a:alpha val="43137"/>
                    </a:srgbClr>
                  </a:outerShdw>
                </a:effectLst>
              </a:rPr>
              <a:t> </a:t>
            </a:r>
            <a:r>
              <a:rPr lang="en-US" altLang="zh-TW" sz="2000" b="1" dirty="0"/>
              <a:t>Problem Description</a:t>
            </a:r>
          </a:p>
          <a:p>
            <a:pPr algn="ctr"/>
            <a:endParaRPr lang="en-US" altLang="zh-TW" sz="2000" dirty="0"/>
          </a:p>
          <a:p>
            <a:pPr algn="just"/>
            <a:r>
              <a:rPr lang="en-US" altLang="zh-TW" dirty="0"/>
              <a:t>    John’s </a:t>
            </a:r>
            <a:r>
              <a:rPr lang="en-US" altLang="zh-TW" i="1" dirty="0"/>
              <a:t>N</a:t>
            </a:r>
            <a:r>
              <a:rPr lang="en-US" altLang="zh-TW" dirty="0"/>
              <a:t> items (1 ≤ </a:t>
            </a:r>
            <a:r>
              <a:rPr lang="en-US" altLang="zh-TW" i="1" dirty="0"/>
              <a:t>N</a:t>
            </a:r>
            <a:r>
              <a:rPr lang="en-US" altLang="zh-TW" dirty="0"/>
              <a:t> ≤ 100,000) share many similarities. In fact, John has been able to narrow down the list of features shared by these items to a list of only </a:t>
            </a:r>
            <a:r>
              <a:rPr lang="en-US" altLang="zh-TW" i="1" dirty="0"/>
              <a:t>K</a:t>
            </a:r>
            <a:r>
              <a:rPr lang="en-US" altLang="zh-TW" dirty="0"/>
              <a:t> different features (1 ≤ </a:t>
            </a:r>
            <a:r>
              <a:rPr lang="en-US" altLang="zh-TW" i="1" dirty="0"/>
              <a:t>K</a:t>
            </a:r>
            <a:r>
              <a:rPr lang="en-US" altLang="zh-TW" dirty="0"/>
              <a:t> ≤ 30). For example, items exhibiting feature #1 might have red color, items exhibiting feature #2 might have black color, and so on.</a:t>
            </a:r>
          </a:p>
          <a:p>
            <a:pPr algn="just"/>
            <a:endParaRPr lang="en-US" altLang="zh-TW" dirty="0"/>
          </a:p>
          <a:p>
            <a:pPr algn="just"/>
            <a:r>
              <a:rPr lang="en-US" altLang="zh-TW" dirty="0"/>
              <a:t>John has devised a concise way to describe each item in terms of its "feature ID", a single K-bit integer whose binary representation tells us the set of features exhibited by the item. As an example, suppose an item has feature ID = 13. Since 13 written in binary is 1101, this means our item exhibits features 1, 3, and 4 (reading right to left), but not feature 2. More generally, we find a 1 in the 2^(</a:t>
            </a:r>
            <a:r>
              <a:rPr lang="en-US" altLang="zh-TW" i="1" dirty="0"/>
              <a:t>i</a:t>
            </a:r>
            <a:r>
              <a:rPr lang="en-US" altLang="zh-TW" dirty="0"/>
              <a:t>-1) place if an item exhibits feature </a:t>
            </a:r>
            <a:r>
              <a:rPr lang="en-US" altLang="zh-TW" i="1" dirty="0" err="1"/>
              <a:t>i</a:t>
            </a:r>
            <a:r>
              <a:rPr lang="en-US" altLang="zh-TW" dirty="0"/>
              <a:t>.</a:t>
            </a:r>
          </a:p>
          <a:p>
            <a:pPr algn="just"/>
            <a:endParaRPr lang="en-US" altLang="zh-TW" dirty="0"/>
          </a:p>
          <a:p>
            <a:pPr algn="just"/>
            <a:r>
              <a:rPr lang="en-US" altLang="zh-TW" dirty="0"/>
              <a:t>Items are lined up in order 1..</a:t>
            </a:r>
            <a:r>
              <a:rPr lang="en-US" altLang="zh-TW" i="1" dirty="0"/>
              <a:t>N</a:t>
            </a:r>
            <a:r>
              <a:rPr lang="en-US" altLang="zh-TW" dirty="0"/>
              <a:t>  along a long row. Certain ranges of items are somewhat "balanced" in terms of the features the exhibit. A contiguous range of items </a:t>
            </a:r>
            <a:r>
              <a:rPr lang="en-US" altLang="zh-TW" i="1" dirty="0" err="1"/>
              <a:t>i</a:t>
            </a:r>
            <a:r>
              <a:rPr lang="en-US" altLang="zh-TW" dirty="0"/>
              <a:t>..</a:t>
            </a:r>
            <a:r>
              <a:rPr lang="en-US" altLang="zh-TW" i="1" dirty="0"/>
              <a:t>j</a:t>
            </a:r>
            <a:r>
              <a:rPr lang="en-US" altLang="zh-TW" dirty="0"/>
              <a:t> is balanced if each of the </a:t>
            </a:r>
            <a:r>
              <a:rPr lang="en-US" altLang="zh-TW" i="1" dirty="0"/>
              <a:t>K</a:t>
            </a:r>
            <a:r>
              <a:rPr lang="en-US" altLang="zh-TW" dirty="0"/>
              <a:t> possible features is exhibited by the same number of items in the range. We need to find the size of the largest balanced range of items.</a:t>
            </a:r>
          </a:p>
        </p:txBody>
      </p:sp>
    </p:spTree>
    <p:extLst>
      <p:ext uri="{BB962C8B-B14F-4D97-AF65-F5344CB8AC3E}">
        <p14:creationId xmlns:p14="http://schemas.microsoft.com/office/powerpoint/2010/main" val="21395618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667332-1A26-8B4C-B0C2-1114F0D834BB}"/>
              </a:ext>
            </a:extLst>
          </p:cNvPr>
          <p:cNvSpPr>
            <a:spLocks noGrp="1"/>
          </p:cNvSpPr>
          <p:nvPr>
            <p:ph type="sldNum" sz="quarter" idx="12"/>
          </p:nvPr>
        </p:nvSpPr>
        <p:spPr/>
        <p:txBody>
          <a:bodyPr/>
          <a:lstStyle/>
          <a:p>
            <a:fld id="{4E77BC79-9480-1042-96E1-82B94DA0811E}" type="slidenum">
              <a:rPr lang="en-US" smtClean="0"/>
              <a:t>24</a:t>
            </a:fld>
            <a:endParaRPr lang="en-US"/>
          </a:p>
        </p:txBody>
      </p:sp>
      <p:sp>
        <p:nvSpPr>
          <p:cNvPr id="3" name="Title 2">
            <a:extLst>
              <a:ext uri="{FF2B5EF4-FFF2-40B4-BE49-F238E27FC236}">
                <a16:creationId xmlns:a16="http://schemas.microsoft.com/office/drawing/2014/main" id="{0B00ED42-F0ED-E74A-B1AB-5D317B965FDD}"/>
              </a:ext>
            </a:extLst>
          </p:cNvPr>
          <p:cNvSpPr>
            <a:spLocks noGrp="1"/>
          </p:cNvSpPr>
          <p:nvPr>
            <p:ph type="title"/>
          </p:nvPr>
        </p:nvSpPr>
        <p:spPr/>
        <p:txBody>
          <a:bodyPr>
            <a:normAutofit/>
          </a:bodyPr>
          <a:lstStyle/>
          <a:p>
            <a:r>
              <a:rPr lang="en-US" dirty="0"/>
              <a:t>Example 3: Balanced Binary Code</a:t>
            </a:r>
          </a:p>
        </p:txBody>
      </p:sp>
      <p:sp>
        <p:nvSpPr>
          <p:cNvPr id="6" name="文字方塊 6">
            <a:extLst>
              <a:ext uri="{FF2B5EF4-FFF2-40B4-BE49-F238E27FC236}">
                <a16:creationId xmlns:a16="http://schemas.microsoft.com/office/drawing/2014/main" id="{378D4265-5203-F84B-A5A3-48F8FAB9EBEF}"/>
              </a:ext>
            </a:extLst>
          </p:cNvPr>
          <p:cNvSpPr txBox="1"/>
          <p:nvPr/>
        </p:nvSpPr>
        <p:spPr>
          <a:xfrm>
            <a:off x="428596" y="1643050"/>
            <a:ext cx="8429684" cy="3539430"/>
          </a:xfrm>
          <a:prstGeom prst="rect">
            <a:avLst/>
          </a:prstGeom>
          <a:noFill/>
        </p:spPr>
        <p:txBody>
          <a:bodyPr wrap="square" rtlCol="0">
            <a:spAutoFit/>
          </a:bodyPr>
          <a:lstStyle/>
          <a:p>
            <a:r>
              <a:rPr lang="en-US" altLang="zh-TW" sz="2400" b="1" dirty="0"/>
              <a:t>I/O Description</a:t>
            </a:r>
            <a:endParaRPr lang="en-US" altLang="zh-TW" sz="2000" b="1" dirty="0"/>
          </a:p>
          <a:p>
            <a:endParaRPr lang="en-US" altLang="zh-TW" sz="2000" b="1" dirty="0"/>
          </a:p>
          <a:p>
            <a:r>
              <a:rPr lang="en-US" altLang="zh-TW" sz="2000" b="1" dirty="0">
                <a:solidFill>
                  <a:srgbClr val="0070C0"/>
                </a:solidFill>
              </a:rPr>
              <a:t>Input</a:t>
            </a:r>
          </a:p>
          <a:p>
            <a:r>
              <a:rPr lang="en-US" altLang="zh-TW" sz="2000" dirty="0"/>
              <a:t>Line 1: Two space-separated integers, </a:t>
            </a:r>
            <a:r>
              <a:rPr lang="en-US" altLang="zh-TW" sz="2000" i="1" dirty="0"/>
              <a:t>N</a:t>
            </a:r>
            <a:r>
              <a:rPr lang="en-US" altLang="zh-TW" sz="2000" dirty="0"/>
              <a:t> and </a:t>
            </a:r>
            <a:r>
              <a:rPr lang="en-US" altLang="zh-TW" sz="2000" i="1" dirty="0"/>
              <a:t>K</a:t>
            </a:r>
            <a:r>
              <a:rPr lang="en-US" altLang="zh-TW" sz="2000" dirty="0"/>
              <a:t>. </a:t>
            </a:r>
            <a:br>
              <a:rPr lang="en-US" altLang="zh-TW" sz="2000" dirty="0"/>
            </a:br>
            <a:r>
              <a:rPr lang="en-US" altLang="zh-TW" sz="2000" dirty="0"/>
              <a:t>Lines 2..</a:t>
            </a:r>
            <a:r>
              <a:rPr lang="en-US" altLang="zh-TW" sz="2000" i="1" dirty="0"/>
              <a:t>N</a:t>
            </a:r>
            <a:r>
              <a:rPr lang="en-US" altLang="zh-TW" sz="2000" dirty="0"/>
              <a:t>+1: Line </a:t>
            </a:r>
            <a:r>
              <a:rPr lang="en-US" altLang="zh-TW" sz="2000" i="1" dirty="0"/>
              <a:t>i</a:t>
            </a:r>
            <a:r>
              <a:rPr lang="en-US" altLang="zh-TW" sz="2000" dirty="0"/>
              <a:t>+1 contains a single </a:t>
            </a:r>
            <a:r>
              <a:rPr lang="en-US" altLang="zh-TW" sz="2000" i="1" dirty="0"/>
              <a:t>K</a:t>
            </a:r>
            <a:r>
              <a:rPr lang="en-US" altLang="zh-TW" sz="2000" dirty="0"/>
              <a:t>-bit integer specifying the features present in item </a:t>
            </a:r>
            <a:r>
              <a:rPr lang="en-US" altLang="zh-TW" sz="2000" i="1" dirty="0" err="1"/>
              <a:t>i</a:t>
            </a:r>
            <a:r>
              <a:rPr lang="en-US" altLang="zh-TW" sz="2000" dirty="0"/>
              <a:t>. The least-significant bit of this integer is 1 if the cow exhibits feature #1, and the most-significant bit is 1 if the item exhibits feature #</a:t>
            </a:r>
            <a:r>
              <a:rPr lang="en-US" altLang="zh-TW" sz="2000" i="1" dirty="0"/>
              <a:t>K</a:t>
            </a:r>
            <a:r>
              <a:rPr lang="en-US" altLang="zh-TW" sz="2000" dirty="0"/>
              <a:t>.</a:t>
            </a:r>
          </a:p>
          <a:p>
            <a:endParaRPr lang="en-US" altLang="zh-TW" sz="2000" dirty="0"/>
          </a:p>
          <a:p>
            <a:r>
              <a:rPr lang="en-US" altLang="zh-TW" sz="2000" b="1" dirty="0">
                <a:solidFill>
                  <a:srgbClr val="0070C0"/>
                </a:solidFill>
              </a:rPr>
              <a:t>Output</a:t>
            </a:r>
          </a:p>
          <a:p>
            <a:r>
              <a:rPr lang="en-US" altLang="zh-TW" sz="2000" dirty="0"/>
              <a:t>Line 1: A single integer giving the size of the largest contiguous balanced group of cows.</a:t>
            </a:r>
            <a:endParaRPr lang="zh-TW" altLang="en-US" sz="2000" dirty="0"/>
          </a:p>
        </p:txBody>
      </p:sp>
    </p:spTree>
    <p:extLst>
      <p:ext uri="{BB962C8B-B14F-4D97-AF65-F5344CB8AC3E}">
        <p14:creationId xmlns:p14="http://schemas.microsoft.com/office/powerpoint/2010/main" val="42150805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233DEAE-F4DA-DA46-8351-90B1754C675A}"/>
              </a:ext>
            </a:extLst>
          </p:cNvPr>
          <p:cNvSpPr>
            <a:spLocks noGrp="1"/>
          </p:cNvSpPr>
          <p:nvPr>
            <p:ph type="sldNum" sz="quarter" idx="12"/>
          </p:nvPr>
        </p:nvSpPr>
        <p:spPr/>
        <p:txBody>
          <a:bodyPr/>
          <a:lstStyle/>
          <a:p>
            <a:fld id="{4E77BC79-9480-1042-96E1-82B94DA0811E}" type="slidenum">
              <a:rPr lang="en-US" smtClean="0"/>
              <a:t>25</a:t>
            </a:fld>
            <a:endParaRPr lang="en-US"/>
          </a:p>
        </p:txBody>
      </p:sp>
      <p:sp>
        <p:nvSpPr>
          <p:cNvPr id="3" name="Title 2">
            <a:extLst>
              <a:ext uri="{FF2B5EF4-FFF2-40B4-BE49-F238E27FC236}">
                <a16:creationId xmlns:a16="http://schemas.microsoft.com/office/drawing/2014/main" id="{38F8510A-A202-7F48-87D4-DB523A3F3E38}"/>
              </a:ext>
            </a:extLst>
          </p:cNvPr>
          <p:cNvSpPr>
            <a:spLocks noGrp="1"/>
          </p:cNvSpPr>
          <p:nvPr>
            <p:ph type="title"/>
          </p:nvPr>
        </p:nvSpPr>
        <p:spPr/>
        <p:txBody>
          <a:bodyPr/>
          <a:lstStyle/>
          <a:p>
            <a:r>
              <a:rPr lang="en-US" dirty="0"/>
              <a:t>Example 3: Balanced Binary Code</a:t>
            </a:r>
          </a:p>
        </p:txBody>
      </p:sp>
      <p:sp>
        <p:nvSpPr>
          <p:cNvPr id="7" name="文字方塊 6">
            <a:extLst>
              <a:ext uri="{FF2B5EF4-FFF2-40B4-BE49-F238E27FC236}">
                <a16:creationId xmlns:a16="http://schemas.microsoft.com/office/drawing/2014/main" id="{B6AD28CA-7183-4A48-B495-93B709E467C0}"/>
              </a:ext>
            </a:extLst>
          </p:cNvPr>
          <p:cNvSpPr txBox="1"/>
          <p:nvPr/>
        </p:nvSpPr>
        <p:spPr>
          <a:xfrm>
            <a:off x="628650" y="1309947"/>
            <a:ext cx="8229630" cy="4524315"/>
          </a:xfrm>
          <a:prstGeom prst="rect">
            <a:avLst/>
          </a:prstGeom>
          <a:noFill/>
        </p:spPr>
        <p:txBody>
          <a:bodyPr wrap="square" rtlCol="0">
            <a:spAutoFit/>
          </a:bodyPr>
          <a:lstStyle/>
          <a:p>
            <a:pPr algn="just"/>
            <a:r>
              <a:rPr lang="en-US" altLang="zh-TW" sz="2400" b="1" dirty="0">
                <a:solidFill>
                  <a:srgbClr val="0070C0"/>
                </a:solidFill>
              </a:rPr>
              <a:t>Input</a:t>
            </a:r>
          </a:p>
          <a:p>
            <a:pPr algn="just"/>
            <a:r>
              <a:rPr lang="en-US" altLang="zh-TW" sz="2400" dirty="0"/>
              <a:t>7 3 </a:t>
            </a:r>
          </a:p>
          <a:p>
            <a:pPr algn="just"/>
            <a:r>
              <a:rPr lang="en-US" altLang="zh-TW" sz="2400" dirty="0"/>
              <a:t>7 </a:t>
            </a:r>
          </a:p>
          <a:p>
            <a:pPr algn="just"/>
            <a:r>
              <a:rPr lang="en-US" altLang="zh-TW" sz="2400" dirty="0"/>
              <a:t>6 </a:t>
            </a:r>
          </a:p>
          <a:p>
            <a:pPr algn="just"/>
            <a:r>
              <a:rPr lang="en-US" altLang="zh-TW" sz="2400" dirty="0"/>
              <a:t>7 </a:t>
            </a:r>
          </a:p>
          <a:p>
            <a:pPr algn="just"/>
            <a:r>
              <a:rPr lang="en-US" altLang="zh-TW" sz="2400" dirty="0"/>
              <a:t>2 </a:t>
            </a:r>
          </a:p>
          <a:p>
            <a:pPr algn="just"/>
            <a:r>
              <a:rPr lang="en-US" altLang="zh-TW" sz="2400" dirty="0"/>
              <a:t>1</a:t>
            </a:r>
          </a:p>
          <a:p>
            <a:pPr algn="just"/>
            <a:r>
              <a:rPr lang="en-US" altLang="zh-TW" sz="2400" dirty="0"/>
              <a:t>4</a:t>
            </a:r>
          </a:p>
          <a:p>
            <a:pPr algn="just"/>
            <a:r>
              <a:rPr lang="en-US" altLang="zh-TW" sz="2400" dirty="0"/>
              <a:t>2</a:t>
            </a:r>
          </a:p>
          <a:p>
            <a:pPr algn="just"/>
            <a:endParaRPr lang="en-US" altLang="zh-TW" sz="2400" dirty="0"/>
          </a:p>
          <a:p>
            <a:pPr algn="just"/>
            <a:r>
              <a:rPr lang="en-US" altLang="zh-TW" sz="2400" b="1" dirty="0">
                <a:solidFill>
                  <a:srgbClr val="0070C0"/>
                </a:solidFill>
              </a:rPr>
              <a:t>Output</a:t>
            </a:r>
          </a:p>
          <a:p>
            <a:r>
              <a:rPr lang="en-US" altLang="zh-TW" sz="2400" dirty="0"/>
              <a:t>4</a:t>
            </a:r>
            <a:endParaRPr lang="zh-TW" altLang="en-US" sz="2800" dirty="0"/>
          </a:p>
        </p:txBody>
      </p:sp>
    </p:spTree>
    <p:extLst>
      <p:ext uri="{BB962C8B-B14F-4D97-AF65-F5344CB8AC3E}">
        <p14:creationId xmlns:p14="http://schemas.microsoft.com/office/powerpoint/2010/main" val="20835416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233DEAE-F4DA-DA46-8351-90B1754C675A}"/>
              </a:ext>
            </a:extLst>
          </p:cNvPr>
          <p:cNvSpPr>
            <a:spLocks noGrp="1"/>
          </p:cNvSpPr>
          <p:nvPr>
            <p:ph type="sldNum" sz="quarter" idx="12"/>
          </p:nvPr>
        </p:nvSpPr>
        <p:spPr/>
        <p:txBody>
          <a:bodyPr/>
          <a:lstStyle/>
          <a:p>
            <a:fld id="{4E77BC79-9480-1042-96E1-82B94DA0811E}" type="slidenum">
              <a:rPr lang="en-US" smtClean="0"/>
              <a:t>26</a:t>
            </a:fld>
            <a:endParaRPr lang="en-US"/>
          </a:p>
        </p:txBody>
      </p:sp>
      <p:sp>
        <p:nvSpPr>
          <p:cNvPr id="3" name="Title 2">
            <a:extLst>
              <a:ext uri="{FF2B5EF4-FFF2-40B4-BE49-F238E27FC236}">
                <a16:creationId xmlns:a16="http://schemas.microsoft.com/office/drawing/2014/main" id="{38F8510A-A202-7F48-87D4-DB523A3F3E38}"/>
              </a:ext>
            </a:extLst>
          </p:cNvPr>
          <p:cNvSpPr>
            <a:spLocks noGrp="1"/>
          </p:cNvSpPr>
          <p:nvPr>
            <p:ph type="title"/>
          </p:nvPr>
        </p:nvSpPr>
        <p:spPr/>
        <p:txBody>
          <a:bodyPr/>
          <a:lstStyle/>
          <a:p>
            <a:r>
              <a:rPr lang="en-US" dirty="0"/>
              <a:t>Brute Force?</a:t>
            </a:r>
          </a:p>
        </p:txBody>
      </p:sp>
      <p:sp>
        <p:nvSpPr>
          <p:cNvPr id="5" name="Content Placeholder 3">
            <a:extLst>
              <a:ext uri="{FF2B5EF4-FFF2-40B4-BE49-F238E27FC236}">
                <a16:creationId xmlns:a16="http://schemas.microsoft.com/office/drawing/2014/main" id="{882B6867-0467-E142-A50C-367463512BD3}"/>
              </a:ext>
            </a:extLst>
          </p:cNvPr>
          <p:cNvSpPr>
            <a:spLocks noGrp="1"/>
          </p:cNvSpPr>
          <p:nvPr>
            <p:ph idx="1"/>
          </p:nvPr>
        </p:nvSpPr>
        <p:spPr>
          <a:xfrm>
            <a:off x="628650" y="1295944"/>
            <a:ext cx="7886700" cy="4659339"/>
          </a:xfrm>
        </p:spPr>
        <p:txBody>
          <a:bodyPr/>
          <a:lstStyle/>
          <a:p>
            <a:r>
              <a:rPr lang="en-US" dirty="0"/>
              <a:t>Enumerate all pairs of ranges</a:t>
            </a:r>
          </a:p>
          <a:p>
            <a:pPr lvl="1"/>
            <a:r>
              <a:rPr lang="en-US" dirty="0"/>
              <a:t>Check if the range is balanced</a:t>
            </a:r>
          </a:p>
          <a:p>
            <a:r>
              <a:rPr lang="en-US" dirty="0"/>
              <a:t>Time complexity</a:t>
            </a:r>
          </a:p>
          <a:p>
            <a:pPr lvl="1"/>
            <a:r>
              <a:rPr lang="en-US" dirty="0"/>
              <a:t>O(N*N*k)</a:t>
            </a:r>
          </a:p>
          <a:p>
            <a:endParaRPr lang="en-US" dirty="0"/>
          </a:p>
        </p:txBody>
      </p:sp>
    </p:spTree>
    <p:extLst>
      <p:ext uri="{BB962C8B-B14F-4D97-AF65-F5344CB8AC3E}">
        <p14:creationId xmlns:p14="http://schemas.microsoft.com/office/powerpoint/2010/main" val="14469980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3E02F8-9FCE-7941-8970-9516114ABE90}"/>
              </a:ext>
            </a:extLst>
          </p:cNvPr>
          <p:cNvSpPr>
            <a:spLocks noGrp="1"/>
          </p:cNvSpPr>
          <p:nvPr>
            <p:ph type="sldNum" sz="quarter" idx="12"/>
          </p:nvPr>
        </p:nvSpPr>
        <p:spPr/>
        <p:txBody>
          <a:bodyPr/>
          <a:lstStyle/>
          <a:p>
            <a:fld id="{4E77BC79-9480-1042-96E1-82B94DA0811E}" type="slidenum">
              <a:rPr lang="en-US" smtClean="0"/>
              <a:t>27</a:t>
            </a:fld>
            <a:endParaRPr lang="en-US"/>
          </a:p>
        </p:txBody>
      </p:sp>
      <p:sp>
        <p:nvSpPr>
          <p:cNvPr id="3" name="Title 2">
            <a:extLst>
              <a:ext uri="{FF2B5EF4-FFF2-40B4-BE49-F238E27FC236}">
                <a16:creationId xmlns:a16="http://schemas.microsoft.com/office/drawing/2014/main" id="{CD4BEEBE-DDC1-0343-BB6E-15B8AF15593A}"/>
              </a:ext>
            </a:extLst>
          </p:cNvPr>
          <p:cNvSpPr>
            <a:spLocks noGrp="1"/>
          </p:cNvSpPr>
          <p:nvPr>
            <p:ph type="title"/>
          </p:nvPr>
        </p:nvSpPr>
        <p:spPr/>
        <p:txBody>
          <a:bodyPr/>
          <a:lstStyle/>
          <a:p>
            <a:r>
              <a:rPr lang="en-US" dirty="0"/>
              <a:t>Clever Method</a:t>
            </a:r>
          </a:p>
        </p:txBody>
      </p:sp>
      <p:graphicFrame>
        <p:nvGraphicFramePr>
          <p:cNvPr id="5" name="Table 4">
            <a:extLst>
              <a:ext uri="{FF2B5EF4-FFF2-40B4-BE49-F238E27FC236}">
                <a16:creationId xmlns:a16="http://schemas.microsoft.com/office/drawing/2014/main" id="{9AF1F2D8-D235-9E4E-8A32-BA68EB7CF9DE}"/>
              </a:ext>
            </a:extLst>
          </p:cNvPr>
          <p:cNvGraphicFramePr>
            <a:graphicFrameLocks noGrp="1"/>
          </p:cNvGraphicFramePr>
          <p:nvPr>
            <p:extLst>
              <p:ext uri="{D42A27DB-BD31-4B8C-83A1-F6EECF244321}">
                <p14:modId xmlns:p14="http://schemas.microsoft.com/office/powerpoint/2010/main" val="1486653306"/>
              </p:ext>
            </p:extLst>
          </p:nvPr>
        </p:nvGraphicFramePr>
        <p:xfrm>
          <a:off x="628650" y="2311400"/>
          <a:ext cx="2009502" cy="2595880"/>
        </p:xfrm>
        <a:graphic>
          <a:graphicData uri="http://schemas.openxmlformats.org/drawingml/2006/table">
            <a:tbl>
              <a:tblPr firstRow="1" bandRow="1">
                <a:tableStyleId>{5940675A-B579-460E-94D1-54222C63F5DA}</a:tableStyleId>
              </a:tblPr>
              <a:tblGrid>
                <a:gridCol w="1004751">
                  <a:extLst>
                    <a:ext uri="{9D8B030D-6E8A-4147-A177-3AD203B41FA5}">
                      <a16:colId xmlns:a16="http://schemas.microsoft.com/office/drawing/2014/main" val="3088930533"/>
                    </a:ext>
                  </a:extLst>
                </a:gridCol>
                <a:gridCol w="1004751">
                  <a:extLst>
                    <a:ext uri="{9D8B030D-6E8A-4147-A177-3AD203B41FA5}">
                      <a16:colId xmlns:a16="http://schemas.microsoft.com/office/drawing/2014/main" val="240500894"/>
                    </a:ext>
                  </a:extLst>
                </a:gridCol>
              </a:tblGrid>
              <a:tr h="370840">
                <a:tc>
                  <a:txBody>
                    <a:bodyPr/>
                    <a:lstStyle/>
                    <a:p>
                      <a:r>
                        <a:rPr lang="en-US" dirty="0"/>
                        <a:t>7</a:t>
                      </a:r>
                    </a:p>
                  </a:txBody>
                  <a:tcPr/>
                </a:tc>
                <a:tc>
                  <a:txBody>
                    <a:bodyPr/>
                    <a:lstStyle/>
                    <a:p>
                      <a:r>
                        <a:rPr lang="en-US" dirty="0"/>
                        <a:t>111</a:t>
                      </a:r>
                    </a:p>
                  </a:txBody>
                  <a:tcPr/>
                </a:tc>
                <a:extLst>
                  <a:ext uri="{0D108BD9-81ED-4DB2-BD59-A6C34878D82A}">
                    <a16:rowId xmlns:a16="http://schemas.microsoft.com/office/drawing/2014/main" val="2063547425"/>
                  </a:ext>
                </a:extLst>
              </a:tr>
              <a:tr h="370840">
                <a:tc>
                  <a:txBody>
                    <a:bodyPr/>
                    <a:lstStyle/>
                    <a:p>
                      <a:r>
                        <a:rPr lang="en-US" dirty="0"/>
                        <a:t>6</a:t>
                      </a:r>
                    </a:p>
                  </a:txBody>
                  <a:tcPr/>
                </a:tc>
                <a:tc>
                  <a:txBody>
                    <a:bodyPr/>
                    <a:lstStyle/>
                    <a:p>
                      <a:r>
                        <a:rPr lang="en-US" dirty="0"/>
                        <a:t>110</a:t>
                      </a:r>
                    </a:p>
                  </a:txBody>
                  <a:tcPr/>
                </a:tc>
                <a:extLst>
                  <a:ext uri="{0D108BD9-81ED-4DB2-BD59-A6C34878D82A}">
                    <a16:rowId xmlns:a16="http://schemas.microsoft.com/office/drawing/2014/main" val="2126660541"/>
                  </a:ext>
                </a:extLst>
              </a:tr>
              <a:tr h="370840">
                <a:tc>
                  <a:txBody>
                    <a:bodyPr/>
                    <a:lstStyle/>
                    <a:p>
                      <a:r>
                        <a:rPr lang="en-US" dirty="0"/>
                        <a:t>7</a:t>
                      </a:r>
                    </a:p>
                  </a:txBody>
                  <a:tcPr/>
                </a:tc>
                <a:tc>
                  <a:txBody>
                    <a:bodyPr/>
                    <a:lstStyle/>
                    <a:p>
                      <a:r>
                        <a:rPr lang="en-US" dirty="0"/>
                        <a:t>111</a:t>
                      </a:r>
                    </a:p>
                  </a:txBody>
                  <a:tcPr/>
                </a:tc>
                <a:extLst>
                  <a:ext uri="{0D108BD9-81ED-4DB2-BD59-A6C34878D82A}">
                    <a16:rowId xmlns:a16="http://schemas.microsoft.com/office/drawing/2014/main" val="3865845003"/>
                  </a:ext>
                </a:extLst>
              </a:tr>
              <a:tr h="370840">
                <a:tc>
                  <a:txBody>
                    <a:bodyPr/>
                    <a:lstStyle/>
                    <a:p>
                      <a:r>
                        <a:rPr lang="en-US" dirty="0"/>
                        <a:t>2</a:t>
                      </a:r>
                    </a:p>
                  </a:txBody>
                  <a:tcPr/>
                </a:tc>
                <a:tc>
                  <a:txBody>
                    <a:bodyPr/>
                    <a:lstStyle/>
                    <a:p>
                      <a:r>
                        <a:rPr lang="en-US" dirty="0"/>
                        <a:t>010</a:t>
                      </a:r>
                    </a:p>
                  </a:txBody>
                  <a:tcPr/>
                </a:tc>
                <a:extLst>
                  <a:ext uri="{0D108BD9-81ED-4DB2-BD59-A6C34878D82A}">
                    <a16:rowId xmlns:a16="http://schemas.microsoft.com/office/drawing/2014/main" val="3457509290"/>
                  </a:ext>
                </a:extLst>
              </a:tr>
              <a:tr h="370840">
                <a:tc>
                  <a:txBody>
                    <a:bodyPr/>
                    <a:lstStyle/>
                    <a:p>
                      <a:r>
                        <a:rPr lang="en-US" dirty="0"/>
                        <a:t>1</a:t>
                      </a:r>
                    </a:p>
                  </a:txBody>
                  <a:tcPr/>
                </a:tc>
                <a:tc>
                  <a:txBody>
                    <a:bodyPr/>
                    <a:lstStyle/>
                    <a:p>
                      <a:r>
                        <a:rPr lang="en-US" dirty="0"/>
                        <a:t>001</a:t>
                      </a:r>
                    </a:p>
                  </a:txBody>
                  <a:tcPr/>
                </a:tc>
                <a:extLst>
                  <a:ext uri="{0D108BD9-81ED-4DB2-BD59-A6C34878D82A}">
                    <a16:rowId xmlns:a16="http://schemas.microsoft.com/office/drawing/2014/main" val="2220752101"/>
                  </a:ext>
                </a:extLst>
              </a:tr>
              <a:tr h="370840">
                <a:tc>
                  <a:txBody>
                    <a:bodyPr/>
                    <a:lstStyle/>
                    <a:p>
                      <a:r>
                        <a:rPr lang="en-US" dirty="0"/>
                        <a:t>4</a:t>
                      </a:r>
                    </a:p>
                  </a:txBody>
                  <a:tcPr/>
                </a:tc>
                <a:tc>
                  <a:txBody>
                    <a:bodyPr/>
                    <a:lstStyle/>
                    <a:p>
                      <a:r>
                        <a:rPr lang="en-US" dirty="0"/>
                        <a:t>100</a:t>
                      </a:r>
                    </a:p>
                  </a:txBody>
                  <a:tcPr/>
                </a:tc>
                <a:extLst>
                  <a:ext uri="{0D108BD9-81ED-4DB2-BD59-A6C34878D82A}">
                    <a16:rowId xmlns:a16="http://schemas.microsoft.com/office/drawing/2014/main" val="3200465171"/>
                  </a:ext>
                </a:extLst>
              </a:tr>
              <a:tr h="370840">
                <a:tc>
                  <a:txBody>
                    <a:bodyPr/>
                    <a:lstStyle/>
                    <a:p>
                      <a:r>
                        <a:rPr lang="en-US" dirty="0"/>
                        <a:t>2</a:t>
                      </a:r>
                    </a:p>
                  </a:txBody>
                  <a:tcPr/>
                </a:tc>
                <a:tc>
                  <a:txBody>
                    <a:bodyPr/>
                    <a:lstStyle/>
                    <a:p>
                      <a:r>
                        <a:rPr lang="en-US" dirty="0"/>
                        <a:t>010</a:t>
                      </a:r>
                    </a:p>
                  </a:txBody>
                  <a:tcPr/>
                </a:tc>
                <a:extLst>
                  <a:ext uri="{0D108BD9-81ED-4DB2-BD59-A6C34878D82A}">
                    <a16:rowId xmlns:a16="http://schemas.microsoft.com/office/drawing/2014/main" val="844817084"/>
                  </a:ext>
                </a:extLst>
              </a:tr>
            </a:tbl>
          </a:graphicData>
        </a:graphic>
      </p:graphicFrame>
      <p:sp>
        <p:nvSpPr>
          <p:cNvPr id="8" name="TextBox 7">
            <a:extLst>
              <a:ext uri="{FF2B5EF4-FFF2-40B4-BE49-F238E27FC236}">
                <a16:creationId xmlns:a16="http://schemas.microsoft.com/office/drawing/2014/main" id="{33C4BEF7-34D8-904B-87EB-B198F7947F77}"/>
              </a:ext>
            </a:extLst>
          </p:cNvPr>
          <p:cNvSpPr txBox="1"/>
          <p:nvPr/>
        </p:nvSpPr>
        <p:spPr>
          <a:xfrm>
            <a:off x="628651" y="1835332"/>
            <a:ext cx="2009502" cy="369332"/>
          </a:xfrm>
          <a:prstGeom prst="rect">
            <a:avLst/>
          </a:prstGeom>
          <a:noFill/>
        </p:spPr>
        <p:txBody>
          <a:bodyPr wrap="square" rtlCol="0">
            <a:spAutoFit/>
          </a:bodyPr>
          <a:lstStyle/>
          <a:p>
            <a:pPr algn="ctr"/>
            <a:r>
              <a:rPr lang="en-US" dirty="0"/>
              <a:t>Binary numbers</a:t>
            </a:r>
          </a:p>
        </p:txBody>
      </p:sp>
    </p:spTree>
    <p:extLst>
      <p:ext uri="{BB962C8B-B14F-4D97-AF65-F5344CB8AC3E}">
        <p14:creationId xmlns:p14="http://schemas.microsoft.com/office/powerpoint/2010/main" val="20855466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3E02F8-9FCE-7941-8970-9516114ABE90}"/>
              </a:ext>
            </a:extLst>
          </p:cNvPr>
          <p:cNvSpPr>
            <a:spLocks noGrp="1"/>
          </p:cNvSpPr>
          <p:nvPr>
            <p:ph type="sldNum" sz="quarter" idx="12"/>
          </p:nvPr>
        </p:nvSpPr>
        <p:spPr/>
        <p:txBody>
          <a:bodyPr/>
          <a:lstStyle/>
          <a:p>
            <a:fld id="{4E77BC79-9480-1042-96E1-82B94DA0811E}" type="slidenum">
              <a:rPr lang="en-US" smtClean="0"/>
              <a:t>28</a:t>
            </a:fld>
            <a:endParaRPr lang="en-US"/>
          </a:p>
        </p:txBody>
      </p:sp>
      <p:sp>
        <p:nvSpPr>
          <p:cNvPr id="3" name="Title 2">
            <a:extLst>
              <a:ext uri="{FF2B5EF4-FFF2-40B4-BE49-F238E27FC236}">
                <a16:creationId xmlns:a16="http://schemas.microsoft.com/office/drawing/2014/main" id="{CD4BEEBE-DDC1-0343-BB6E-15B8AF15593A}"/>
              </a:ext>
            </a:extLst>
          </p:cNvPr>
          <p:cNvSpPr>
            <a:spLocks noGrp="1"/>
          </p:cNvSpPr>
          <p:nvPr>
            <p:ph type="title"/>
          </p:nvPr>
        </p:nvSpPr>
        <p:spPr/>
        <p:txBody>
          <a:bodyPr/>
          <a:lstStyle/>
          <a:p>
            <a:r>
              <a:rPr lang="en-US" dirty="0"/>
              <a:t>Clever Method</a:t>
            </a:r>
          </a:p>
        </p:txBody>
      </p:sp>
      <p:graphicFrame>
        <p:nvGraphicFramePr>
          <p:cNvPr id="5" name="Table 4">
            <a:extLst>
              <a:ext uri="{FF2B5EF4-FFF2-40B4-BE49-F238E27FC236}">
                <a16:creationId xmlns:a16="http://schemas.microsoft.com/office/drawing/2014/main" id="{9AF1F2D8-D235-9E4E-8A32-BA68EB7CF9DE}"/>
              </a:ext>
            </a:extLst>
          </p:cNvPr>
          <p:cNvGraphicFramePr>
            <a:graphicFrameLocks noGrp="1"/>
          </p:cNvGraphicFramePr>
          <p:nvPr/>
        </p:nvGraphicFramePr>
        <p:xfrm>
          <a:off x="628650" y="2311400"/>
          <a:ext cx="2009502" cy="2595880"/>
        </p:xfrm>
        <a:graphic>
          <a:graphicData uri="http://schemas.openxmlformats.org/drawingml/2006/table">
            <a:tbl>
              <a:tblPr firstRow="1" bandRow="1">
                <a:tableStyleId>{5940675A-B579-460E-94D1-54222C63F5DA}</a:tableStyleId>
              </a:tblPr>
              <a:tblGrid>
                <a:gridCol w="1004751">
                  <a:extLst>
                    <a:ext uri="{9D8B030D-6E8A-4147-A177-3AD203B41FA5}">
                      <a16:colId xmlns:a16="http://schemas.microsoft.com/office/drawing/2014/main" val="3088930533"/>
                    </a:ext>
                  </a:extLst>
                </a:gridCol>
                <a:gridCol w="1004751">
                  <a:extLst>
                    <a:ext uri="{9D8B030D-6E8A-4147-A177-3AD203B41FA5}">
                      <a16:colId xmlns:a16="http://schemas.microsoft.com/office/drawing/2014/main" val="240500894"/>
                    </a:ext>
                  </a:extLst>
                </a:gridCol>
              </a:tblGrid>
              <a:tr h="370840">
                <a:tc>
                  <a:txBody>
                    <a:bodyPr/>
                    <a:lstStyle/>
                    <a:p>
                      <a:r>
                        <a:rPr lang="en-US" dirty="0"/>
                        <a:t>7</a:t>
                      </a:r>
                    </a:p>
                  </a:txBody>
                  <a:tcPr/>
                </a:tc>
                <a:tc>
                  <a:txBody>
                    <a:bodyPr/>
                    <a:lstStyle/>
                    <a:p>
                      <a:r>
                        <a:rPr lang="en-US" dirty="0"/>
                        <a:t>111</a:t>
                      </a:r>
                    </a:p>
                  </a:txBody>
                  <a:tcPr/>
                </a:tc>
                <a:extLst>
                  <a:ext uri="{0D108BD9-81ED-4DB2-BD59-A6C34878D82A}">
                    <a16:rowId xmlns:a16="http://schemas.microsoft.com/office/drawing/2014/main" val="2063547425"/>
                  </a:ext>
                </a:extLst>
              </a:tr>
              <a:tr h="370840">
                <a:tc>
                  <a:txBody>
                    <a:bodyPr/>
                    <a:lstStyle/>
                    <a:p>
                      <a:r>
                        <a:rPr lang="en-US" dirty="0"/>
                        <a:t>6</a:t>
                      </a:r>
                    </a:p>
                  </a:txBody>
                  <a:tcPr/>
                </a:tc>
                <a:tc>
                  <a:txBody>
                    <a:bodyPr/>
                    <a:lstStyle/>
                    <a:p>
                      <a:r>
                        <a:rPr lang="en-US" dirty="0"/>
                        <a:t>110</a:t>
                      </a:r>
                    </a:p>
                  </a:txBody>
                  <a:tcPr/>
                </a:tc>
                <a:extLst>
                  <a:ext uri="{0D108BD9-81ED-4DB2-BD59-A6C34878D82A}">
                    <a16:rowId xmlns:a16="http://schemas.microsoft.com/office/drawing/2014/main" val="2126660541"/>
                  </a:ext>
                </a:extLst>
              </a:tr>
              <a:tr h="370840">
                <a:tc>
                  <a:txBody>
                    <a:bodyPr/>
                    <a:lstStyle/>
                    <a:p>
                      <a:r>
                        <a:rPr lang="en-US" dirty="0"/>
                        <a:t>7</a:t>
                      </a:r>
                    </a:p>
                  </a:txBody>
                  <a:tcPr/>
                </a:tc>
                <a:tc>
                  <a:txBody>
                    <a:bodyPr/>
                    <a:lstStyle/>
                    <a:p>
                      <a:r>
                        <a:rPr lang="en-US" dirty="0"/>
                        <a:t>111</a:t>
                      </a:r>
                    </a:p>
                  </a:txBody>
                  <a:tcPr/>
                </a:tc>
                <a:extLst>
                  <a:ext uri="{0D108BD9-81ED-4DB2-BD59-A6C34878D82A}">
                    <a16:rowId xmlns:a16="http://schemas.microsoft.com/office/drawing/2014/main" val="3865845003"/>
                  </a:ext>
                </a:extLst>
              </a:tr>
              <a:tr h="370840">
                <a:tc>
                  <a:txBody>
                    <a:bodyPr/>
                    <a:lstStyle/>
                    <a:p>
                      <a:r>
                        <a:rPr lang="en-US" dirty="0"/>
                        <a:t>2</a:t>
                      </a:r>
                    </a:p>
                  </a:txBody>
                  <a:tcPr/>
                </a:tc>
                <a:tc>
                  <a:txBody>
                    <a:bodyPr/>
                    <a:lstStyle/>
                    <a:p>
                      <a:r>
                        <a:rPr lang="en-US" dirty="0"/>
                        <a:t>010</a:t>
                      </a:r>
                    </a:p>
                  </a:txBody>
                  <a:tcPr/>
                </a:tc>
                <a:extLst>
                  <a:ext uri="{0D108BD9-81ED-4DB2-BD59-A6C34878D82A}">
                    <a16:rowId xmlns:a16="http://schemas.microsoft.com/office/drawing/2014/main" val="3457509290"/>
                  </a:ext>
                </a:extLst>
              </a:tr>
              <a:tr h="370840">
                <a:tc>
                  <a:txBody>
                    <a:bodyPr/>
                    <a:lstStyle/>
                    <a:p>
                      <a:r>
                        <a:rPr lang="en-US" dirty="0"/>
                        <a:t>1</a:t>
                      </a:r>
                    </a:p>
                  </a:txBody>
                  <a:tcPr/>
                </a:tc>
                <a:tc>
                  <a:txBody>
                    <a:bodyPr/>
                    <a:lstStyle/>
                    <a:p>
                      <a:r>
                        <a:rPr lang="en-US" dirty="0"/>
                        <a:t>001</a:t>
                      </a:r>
                    </a:p>
                  </a:txBody>
                  <a:tcPr/>
                </a:tc>
                <a:extLst>
                  <a:ext uri="{0D108BD9-81ED-4DB2-BD59-A6C34878D82A}">
                    <a16:rowId xmlns:a16="http://schemas.microsoft.com/office/drawing/2014/main" val="2220752101"/>
                  </a:ext>
                </a:extLst>
              </a:tr>
              <a:tr h="370840">
                <a:tc>
                  <a:txBody>
                    <a:bodyPr/>
                    <a:lstStyle/>
                    <a:p>
                      <a:r>
                        <a:rPr lang="en-US" dirty="0"/>
                        <a:t>4</a:t>
                      </a:r>
                    </a:p>
                  </a:txBody>
                  <a:tcPr/>
                </a:tc>
                <a:tc>
                  <a:txBody>
                    <a:bodyPr/>
                    <a:lstStyle/>
                    <a:p>
                      <a:r>
                        <a:rPr lang="en-US" dirty="0"/>
                        <a:t>100</a:t>
                      </a:r>
                    </a:p>
                  </a:txBody>
                  <a:tcPr/>
                </a:tc>
                <a:extLst>
                  <a:ext uri="{0D108BD9-81ED-4DB2-BD59-A6C34878D82A}">
                    <a16:rowId xmlns:a16="http://schemas.microsoft.com/office/drawing/2014/main" val="3200465171"/>
                  </a:ext>
                </a:extLst>
              </a:tr>
              <a:tr h="370840">
                <a:tc>
                  <a:txBody>
                    <a:bodyPr/>
                    <a:lstStyle/>
                    <a:p>
                      <a:r>
                        <a:rPr lang="en-US" dirty="0"/>
                        <a:t>2</a:t>
                      </a:r>
                    </a:p>
                  </a:txBody>
                  <a:tcPr/>
                </a:tc>
                <a:tc>
                  <a:txBody>
                    <a:bodyPr/>
                    <a:lstStyle/>
                    <a:p>
                      <a:r>
                        <a:rPr lang="en-US" dirty="0"/>
                        <a:t>010</a:t>
                      </a:r>
                    </a:p>
                  </a:txBody>
                  <a:tcPr/>
                </a:tc>
                <a:extLst>
                  <a:ext uri="{0D108BD9-81ED-4DB2-BD59-A6C34878D82A}">
                    <a16:rowId xmlns:a16="http://schemas.microsoft.com/office/drawing/2014/main" val="844817084"/>
                  </a:ext>
                </a:extLst>
              </a:tr>
            </a:tbl>
          </a:graphicData>
        </a:graphic>
      </p:graphicFrame>
      <p:sp>
        <p:nvSpPr>
          <p:cNvPr id="7" name="TextBox 6">
            <a:extLst>
              <a:ext uri="{FF2B5EF4-FFF2-40B4-BE49-F238E27FC236}">
                <a16:creationId xmlns:a16="http://schemas.microsoft.com/office/drawing/2014/main" id="{B2B4C63A-EDBF-DA48-B1CD-D787DE0395A9}"/>
              </a:ext>
            </a:extLst>
          </p:cNvPr>
          <p:cNvSpPr txBox="1"/>
          <p:nvPr/>
        </p:nvSpPr>
        <p:spPr>
          <a:xfrm>
            <a:off x="2174966" y="333103"/>
            <a:ext cx="184731" cy="369332"/>
          </a:xfrm>
          <a:prstGeom prst="rect">
            <a:avLst/>
          </a:prstGeom>
          <a:noFill/>
        </p:spPr>
        <p:txBody>
          <a:bodyPr wrap="none" rtlCol="0">
            <a:spAutoFit/>
          </a:bodyPr>
          <a:lstStyle/>
          <a:p>
            <a:endParaRPr lang="en-US" dirty="0"/>
          </a:p>
        </p:txBody>
      </p:sp>
      <p:graphicFrame>
        <p:nvGraphicFramePr>
          <p:cNvPr id="6" name="Table 5">
            <a:extLst>
              <a:ext uri="{FF2B5EF4-FFF2-40B4-BE49-F238E27FC236}">
                <a16:creationId xmlns:a16="http://schemas.microsoft.com/office/drawing/2014/main" id="{F39F9CB0-C51D-CB47-8A57-D01B1E08D16A}"/>
              </a:ext>
            </a:extLst>
          </p:cNvPr>
          <p:cNvGraphicFramePr>
            <a:graphicFrameLocks noGrp="1"/>
          </p:cNvGraphicFramePr>
          <p:nvPr>
            <p:extLst>
              <p:ext uri="{D42A27DB-BD31-4B8C-83A1-F6EECF244321}">
                <p14:modId xmlns:p14="http://schemas.microsoft.com/office/powerpoint/2010/main" val="2276922952"/>
              </p:ext>
            </p:extLst>
          </p:nvPr>
        </p:nvGraphicFramePr>
        <p:xfrm>
          <a:off x="3413215" y="2311400"/>
          <a:ext cx="2009502" cy="2595880"/>
        </p:xfrm>
        <a:graphic>
          <a:graphicData uri="http://schemas.openxmlformats.org/drawingml/2006/table">
            <a:tbl>
              <a:tblPr firstRow="1" bandRow="1">
                <a:tableStyleId>{5940675A-B579-460E-94D1-54222C63F5DA}</a:tableStyleId>
              </a:tblPr>
              <a:tblGrid>
                <a:gridCol w="1004751">
                  <a:extLst>
                    <a:ext uri="{9D8B030D-6E8A-4147-A177-3AD203B41FA5}">
                      <a16:colId xmlns:a16="http://schemas.microsoft.com/office/drawing/2014/main" val="3088930533"/>
                    </a:ext>
                  </a:extLst>
                </a:gridCol>
                <a:gridCol w="1004751">
                  <a:extLst>
                    <a:ext uri="{9D8B030D-6E8A-4147-A177-3AD203B41FA5}">
                      <a16:colId xmlns:a16="http://schemas.microsoft.com/office/drawing/2014/main" val="240500894"/>
                    </a:ext>
                  </a:extLst>
                </a:gridCol>
              </a:tblGrid>
              <a:tr h="370840">
                <a:tc>
                  <a:txBody>
                    <a:bodyPr/>
                    <a:lstStyle/>
                    <a:p>
                      <a:r>
                        <a:rPr lang="en-US" dirty="0"/>
                        <a:t>111</a:t>
                      </a:r>
                    </a:p>
                  </a:txBody>
                  <a:tcPr/>
                </a:tc>
                <a:tc>
                  <a:txBody>
                    <a:bodyPr/>
                    <a:lstStyle/>
                    <a:p>
                      <a:r>
                        <a:rPr lang="en-US" dirty="0"/>
                        <a:t>111</a:t>
                      </a:r>
                    </a:p>
                  </a:txBody>
                  <a:tcPr/>
                </a:tc>
                <a:extLst>
                  <a:ext uri="{0D108BD9-81ED-4DB2-BD59-A6C34878D82A}">
                    <a16:rowId xmlns:a16="http://schemas.microsoft.com/office/drawing/2014/main" val="2063547425"/>
                  </a:ext>
                </a:extLst>
              </a:tr>
              <a:tr h="370840">
                <a:tc>
                  <a:txBody>
                    <a:bodyPr/>
                    <a:lstStyle/>
                    <a:p>
                      <a:r>
                        <a:rPr lang="en-US" dirty="0"/>
                        <a:t>110</a:t>
                      </a:r>
                    </a:p>
                  </a:txBody>
                  <a:tcPr/>
                </a:tc>
                <a:tc>
                  <a:txBody>
                    <a:bodyPr/>
                    <a:lstStyle/>
                    <a:p>
                      <a:r>
                        <a:rPr lang="en-US" dirty="0"/>
                        <a:t>221</a:t>
                      </a:r>
                    </a:p>
                  </a:txBody>
                  <a:tcPr/>
                </a:tc>
                <a:extLst>
                  <a:ext uri="{0D108BD9-81ED-4DB2-BD59-A6C34878D82A}">
                    <a16:rowId xmlns:a16="http://schemas.microsoft.com/office/drawing/2014/main" val="2126660541"/>
                  </a:ext>
                </a:extLst>
              </a:tr>
              <a:tr h="370840">
                <a:tc>
                  <a:txBody>
                    <a:bodyPr/>
                    <a:lstStyle/>
                    <a:p>
                      <a:r>
                        <a:rPr lang="en-US" dirty="0"/>
                        <a:t>111</a:t>
                      </a:r>
                    </a:p>
                  </a:txBody>
                  <a:tcPr/>
                </a:tc>
                <a:tc>
                  <a:txBody>
                    <a:bodyPr/>
                    <a:lstStyle/>
                    <a:p>
                      <a:r>
                        <a:rPr lang="en-US" dirty="0"/>
                        <a:t>332</a:t>
                      </a:r>
                    </a:p>
                  </a:txBody>
                  <a:tcPr/>
                </a:tc>
                <a:extLst>
                  <a:ext uri="{0D108BD9-81ED-4DB2-BD59-A6C34878D82A}">
                    <a16:rowId xmlns:a16="http://schemas.microsoft.com/office/drawing/2014/main" val="3865845003"/>
                  </a:ext>
                </a:extLst>
              </a:tr>
              <a:tr h="370840">
                <a:tc>
                  <a:txBody>
                    <a:bodyPr/>
                    <a:lstStyle/>
                    <a:p>
                      <a:r>
                        <a:rPr lang="en-US" dirty="0"/>
                        <a:t>010</a:t>
                      </a:r>
                    </a:p>
                  </a:txBody>
                  <a:tcPr/>
                </a:tc>
                <a:tc>
                  <a:txBody>
                    <a:bodyPr/>
                    <a:lstStyle/>
                    <a:p>
                      <a:r>
                        <a:rPr lang="en-US" dirty="0"/>
                        <a:t>342</a:t>
                      </a:r>
                    </a:p>
                  </a:txBody>
                  <a:tcPr/>
                </a:tc>
                <a:extLst>
                  <a:ext uri="{0D108BD9-81ED-4DB2-BD59-A6C34878D82A}">
                    <a16:rowId xmlns:a16="http://schemas.microsoft.com/office/drawing/2014/main" val="3457509290"/>
                  </a:ext>
                </a:extLst>
              </a:tr>
              <a:tr h="370840">
                <a:tc>
                  <a:txBody>
                    <a:bodyPr/>
                    <a:lstStyle/>
                    <a:p>
                      <a:r>
                        <a:rPr lang="en-US" dirty="0"/>
                        <a:t>001</a:t>
                      </a:r>
                    </a:p>
                  </a:txBody>
                  <a:tcPr/>
                </a:tc>
                <a:tc>
                  <a:txBody>
                    <a:bodyPr/>
                    <a:lstStyle/>
                    <a:p>
                      <a:r>
                        <a:rPr lang="en-US" dirty="0"/>
                        <a:t>343</a:t>
                      </a:r>
                    </a:p>
                  </a:txBody>
                  <a:tcPr/>
                </a:tc>
                <a:extLst>
                  <a:ext uri="{0D108BD9-81ED-4DB2-BD59-A6C34878D82A}">
                    <a16:rowId xmlns:a16="http://schemas.microsoft.com/office/drawing/2014/main" val="2220752101"/>
                  </a:ext>
                </a:extLst>
              </a:tr>
              <a:tr h="370840">
                <a:tc>
                  <a:txBody>
                    <a:bodyPr/>
                    <a:lstStyle/>
                    <a:p>
                      <a:r>
                        <a:rPr lang="en-US" dirty="0"/>
                        <a:t>100</a:t>
                      </a:r>
                    </a:p>
                  </a:txBody>
                  <a:tcPr/>
                </a:tc>
                <a:tc>
                  <a:txBody>
                    <a:bodyPr/>
                    <a:lstStyle/>
                    <a:p>
                      <a:r>
                        <a:rPr lang="en-US" dirty="0"/>
                        <a:t>443</a:t>
                      </a:r>
                    </a:p>
                  </a:txBody>
                  <a:tcPr/>
                </a:tc>
                <a:extLst>
                  <a:ext uri="{0D108BD9-81ED-4DB2-BD59-A6C34878D82A}">
                    <a16:rowId xmlns:a16="http://schemas.microsoft.com/office/drawing/2014/main" val="3200465171"/>
                  </a:ext>
                </a:extLst>
              </a:tr>
              <a:tr h="370840">
                <a:tc>
                  <a:txBody>
                    <a:bodyPr/>
                    <a:lstStyle/>
                    <a:p>
                      <a:r>
                        <a:rPr lang="en-US" dirty="0"/>
                        <a:t>010</a:t>
                      </a:r>
                    </a:p>
                  </a:txBody>
                  <a:tcPr/>
                </a:tc>
                <a:tc>
                  <a:txBody>
                    <a:bodyPr/>
                    <a:lstStyle/>
                    <a:p>
                      <a:r>
                        <a:rPr lang="en-US" dirty="0"/>
                        <a:t>453</a:t>
                      </a:r>
                    </a:p>
                  </a:txBody>
                  <a:tcPr/>
                </a:tc>
                <a:extLst>
                  <a:ext uri="{0D108BD9-81ED-4DB2-BD59-A6C34878D82A}">
                    <a16:rowId xmlns:a16="http://schemas.microsoft.com/office/drawing/2014/main" val="844817084"/>
                  </a:ext>
                </a:extLst>
              </a:tr>
            </a:tbl>
          </a:graphicData>
        </a:graphic>
      </p:graphicFrame>
      <p:sp>
        <p:nvSpPr>
          <p:cNvPr id="4" name="TextBox 3">
            <a:extLst>
              <a:ext uri="{FF2B5EF4-FFF2-40B4-BE49-F238E27FC236}">
                <a16:creationId xmlns:a16="http://schemas.microsoft.com/office/drawing/2014/main" id="{D26A883D-1D41-C04D-B67D-50CAD5FD6966}"/>
              </a:ext>
            </a:extLst>
          </p:cNvPr>
          <p:cNvSpPr txBox="1"/>
          <p:nvPr/>
        </p:nvSpPr>
        <p:spPr>
          <a:xfrm>
            <a:off x="628651" y="1835332"/>
            <a:ext cx="2009502" cy="369332"/>
          </a:xfrm>
          <a:prstGeom prst="rect">
            <a:avLst/>
          </a:prstGeom>
          <a:noFill/>
        </p:spPr>
        <p:txBody>
          <a:bodyPr wrap="square" rtlCol="0">
            <a:spAutoFit/>
          </a:bodyPr>
          <a:lstStyle/>
          <a:p>
            <a:pPr algn="ctr"/>
            <a:r>
              <a:rPr lang="en-US" dirty="0"/>
              <a:t>Binary numbers</a:t>
            </a:r>
          </a:p>
        </p:txBody>
      </p:sp>
      <p:sp>
        <p:nvSpPr>
          <p:cNvPr id="8" name="TextBox 7">
            <a:extLst>
              <a:ext uri="{FF2B5EF4-FFF2-40B4-BE49-F238E27FC236}">
                <a16:creationId xmlns:a16="http://schemas.microsoft.com/office/drawing/2014/main" id="{AA1F7E24-4360-BC49-8BD5-FF2AC3DD4E38}"/>
              </a:ext>
            </a:extLst>
          </p:cNvPr>
          <p:cNvSpPr txBox="1"/>
          <p:nvPr/>
        </p:nvSpPr>
        <p:spPr>
          <a:xfrm>
            <a:off x="3413215" y="1841082"/>
            <a:ext cx="2009502" cy="369332"/>
          </a:xfrm>
          <a:prstGeom prst="rect">
            <a:avLst/>
          </a:prstGeom>
          <a:noFill/>
        </p:spPr>
        <p:txBody>
          <a:bodyPr wrap="square" rtlCol="0">
            <a:spAutoFit/>
          </a:bodyPr>
          <a:lstStyle/>
          <a:p>
            <a:pPr algn="ctr"/>
            <a:r>
              <a:rPr lang="en-US" dirty="0"/>
              <a:t>Lump sum</a:t>
            </a:r>
          </a:p>
        </p:txBody>
      </p:sp>
    </p:spTree>
    <p:extLst>
      <p:ext uri="{BB962C8B-B14F-4D97-AF65-F5344CB8AC3E}">
        <p14:creationId xmlns:p14="http://schemas.microsoft.com/office/powerpoint/2010/main" val="24318479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3E02F8-9FCE-7941-8970-9516114ABE90}"/>
              </a:ext>
            </a:extLst>
          </p:cNvPr>
          <p:cNvSpPr>
            <a:spLocks noGrp="1"/>
          </p:cNvSpPr>
          <p:nvPr>
            <p:ph type="sldNum" sz="quarter" idx="12"/>
          </p:nvPr>
        </p:nvSpPr>
        <p:spPr/>
        <p:txBody>
          <a:bodyPr/>
          <a:lstStyle/>
          <a:p>
            <a:fld id="{4E77BC79-9480-1042-96E1-82B94DA0811E}" type="slidenum">
              <a:rPr lang="en-US" smtClean="0"/>
              <a:t>29</a:t>
            </a:fld>
            <a:endParaRPr lang="en-US"/>
          </a:p>
        </p:txBody>
      </p:sp>
      <p:sp>
        <p:nvSpPr>
          <p:cNvPr id="3" name="Title 2">
            <a:extLst>
              <a:ext uri="{FF2B5EF4-FFF2-40B4-BE49-F238E27FC236}">
                <a16:creationId xmlns:a16="http://schemas.microsoft.com/office/drawing/2014/main" id="{CD4BEEBE-DDC1-0343-BB6E-15B8AF15593A}"/>
              </a:ext>
            </a:extLst>
          </p:cNvPr>
          <p:cNvSpPr>
            <a:spLocks noGrp="1"/>
          </p:cNvSpPr>
          <p:nvPr>
            <p:ph type="title"/>
          </p:nvPr>
        </p:nvSpPr>
        <p:spPr/>
        <p:txBody>
          <a:bodyPr/>
          <a:lstStyle/>
          <a:p>
            <a:r>
              <a:rPr lang="en-US" dirty="0"/>
              <a:t>Clever Method</a:t>
            </a:r>
          </a:p>
        </p:txBody>
      </p:sp>
      <p:graphicFrame>
        <p:nvGraphicFramePr>
          <p:cNvPr id="5" name="Table 4">
            <a:extLst>
              <a:ext uri="{FF2B5EF4-FFF2-40B4-BE49-F238E27FC236}">
                <a16:creationId xmlns:a16="http://schemas.microsoft.com/office/drawing/2014/main" id="{9AF1F2D8-D235-9E4E-8A32-BA68EB7CF9DE}"/>
              </a:ext>
            </a:extLst>
          </p:cNvPr>
          <p:cNvGraphicFramePr>
            <a:graphicFrameLocks noGrp="1"/>
          </p:cNvGraphicFramePr>
          <p:nvPr/>
        </p:nvGraphicFramePr>
        <p:xfrm>
          <a:off x="628650" y="2311400"/>
          <a:ext cx="2009502" cy="2595880"/>
        </p:xfrm>
        <a:graphic>
          <a:graphicData uri="http://schemas.openxmlformats.org/drawingml/2006/table">
            <a:tbl>
              <a:tblPr firstRow="1" bandRow="1">
                <a:tableStyleId>{5940675A-B579-460E-94D1-54222C63F5DA}</a:tableStyleId>
              </a:tblPr>
              <a:tblGrid>
                <a:gridCol w="1004751">
                  <a:extLst>
                    <a:ext uri="{9D8B030D-6E8A-4147-A177-3AD203B41FA5}">
                      <a16:colId xmlns:a16="http://schemas.microsoft.com/office/drawing/2014/main" val="3088930533"/>
                    </a:ext>
                  </a:extLst>
                </a:gridCol>
                <a:gridCol w="1004751">
                  <a:extLst>
                    <a:ext uri="{9D8B030D-6E8A-4147-A177-3AD203B41FA5}">
                      <a16:colId xmlns:a16="http://schemas.microsoft.com/office/drawing/2014/main" val="240500894"/>
                    </a:ext>
                  </a:extLst>
                </a:gridCol>
              </a:tblGrid>
              <a:tr h="370840">
                <a:tc>
                  <a:txBody>
                    <a:bodyPr/>
                    <a:lstStyle/>
                    <a:p>
                      <a:r>
                        <a:rPr lang="en-US" dirty="0"/>
                        <a:t>7</a:t>
                      </a:r>
                    </a:p>
                  </a:txBody>
                  <a:tcPr/>
                </a:tc>
                <a:tc>
                  <a:txBody>
                    <a:bodyPr/>
                    <a:lstStyle/>
                    <a:p>
                      <a:r>
                        <a:rPr lang="en-US" dirty="0"/>
                        <a:t>111</a:t>
                      </a:r>
                    </a:p>
                  </a:txBody>
                  <a:tcPr/>
                </a:tc>
                <a:extLst>
                  <a:ext uri="{0D108BD9-81ED-4DB2-BD59-A6C34878D82A}">
                    <a16:rowId xmlns:a16="http://schemas.microsoft.com/office/drawing/2014/main" val="2063547425"/>
                  </a:ext>
                </a:extLst>
              </a:tr>
              <a:tr h="370840">
                <a:tc>
                  <a:txBody>
                    <a:bodyPr/>
                    <a:lstStyle/>
                    <a:p>
                      <a:r>
                        <a:rPr lang="en-US" dirty="0"/>
                        <a:t>6</a:t>
                      </a:r>
                    </a:p>
                  </a:txBody>
                  <a:tcPr/>
                </a:tc>
                <a:tc>
                  <a:txBody>
                    <a:bodyPr/>
                    <a:lstStyle/>
                    <a:p>
                      <a:r>
                        <a:rPr lang="en-US" dirty="0"/>
                        <a:t>110</a:t>
                      </a:r>
                    </a:p>
                  </a:txBody>
                  <a:tcPr/>
                </a:tc>
                <a:extLst>
                  <a:ext uri="{0D108BD9-81ED-4DB2-BD59-A6C34878D82A}">
                    <a16:rowId xmlns:a16="http://schemas.microsoft.com/office/drawing/2014/main" val="2126660541"/>
                  </a:ext>
                </a:extLst>
              </a:tr>
              <a:tr h="370840">
                <a:tc>
                  <a:txBody>
                    <a:bodyPr/>
                    <a:lstStyle/>
                    <a:p>
                      <a:r>
                        <a:rPr lang="en-US" dirty="0"/>
                        <a:t>7</a:t>
                      </a:r>
                    </a:p>
                  </a:txBody>
                  <a:tcPr/>
                </a:tc>
                <a:tc>
                  <a:txBody>
                    <a:bodyPr/>
                    <a:lstStyle/>
                    <a:p>
                      <a:r>
                        <a:rPr lang="en-US" dirty="0"/>
                        <a:t>111</a:t>
                      </a:r>
                    </a:p>
                  </a:txBody>
                  <a:tcPr/>
                </a:tc>
                <a:extLst>
                  <a:ext uri="{0D108BD9-81ED-4DB2-BD59-A6C34878D82A}">
                    <a16:rowId xmlns:a16="http://schemas.microsoft.com/office/drawing/2014/main" val="3865845003"/>
                  </a:ext>
                </a:extLst>
              </a:tr>
              <a:tr h="370840">
                <a:tc>
                  <a:txBody>
                    <a:bodyPr/>
                    <a:lstStyle/>
                    <a:p>
                      <a:r>
                        <a:rPr lang="en-US" dirty="0"/>
                        <a:t>2</a:t>
                      </a:r>
                    </a:p>
                  </a:txBody>
                  <a:tcPr/>
                </a:tc>
                <a:tc>
                  <a:txBody>
                    <a:bodyPr/>
                    <a:lstStyle/>
                    <a:p>
                      <a:r>
                        <a:rPr lang="en-US" dirty="0"/>
                        <a:t>010</a:t>
                      </a:r>
                    </a:p>
                  </a:txBody>
                  <a:tcPr/>
                </a:tc>
                <a:extLst>
                  <a:ext uri="{0D108BD9-81ED-4DB2-BD59-A6C34878D82A}">
                    <a16:rowId xmlns:a16="http://schemas.microsoft.com/office/drawing/2014/main" val="3457509290"/>
                  </a:ext>
                </a:extLst>
              </a:tr>
              <a:tr h="370840">
                <a:tc>
                  <a:txBody>
                    <a:bodyPr/>
                    <a:lstStyle/>
                    <a:p>
                      <a:r>
                        <a:rPr lang="en-US" dirty="0"/>
                        <a:t>1</a:t>
                      </a:r>
                    </a:p>
                  </a:txBody>
                  <a:tcPr/>
                </a:tc>
                <a:tc>
                  <a:txBody>
                    <a:bodyPr/>
                    <a:lstStyle/>
                    <a:p>
                      <a:r>
                        <a:rPr lang="en-US" dirty="0"/>
                        <a:t>001</a:t>
                      </a:r>
                    </a:p>
                  </a:txBody>
                  <a:tcPr/>
                </a:tc>
                <a:extLst>
                  <a:ext uri="{0D108BD9-81ED-4DB2-BD59-A6C34878D82A}">
                    <a16:rowId xmlns:a16="http://schemas.microsoft.com/office/drawing/2014/main" val="2220752101"/>
                  </a:ext>
                </a:extLst>
              </a:tr>
              <a:tr h="370840">
                <a:tc>
                  <a:txBody>
                    <a:bodyPr/>
                    <a:lstStyle/>
                    <a:p>
                      <a:r>
                        <a:rPr lang="en-US" dirty="0"/>
                        <a:t>4</a:t>
                      </a:r>
                    </a:p>
                  </a:txBody>
                  <a:tcPr/>
                </a:tc>
                <a:tc>
                  <a:txBody>
                    <a:bodyPr/>
                    <a:lstStyle/>
                    <a:p>
                      <a:r>
                        <a:rPr lang="en-US" dirty="0"/>
                        <a:t>100</a:t>
                      </a:r>
                    </a:p>
                  </a:txBody>
                  <a:tcPr/>
                </a:tc>
                <a:extLst>
                  <a:ext uri="{0D108BD9-81ED-4DB2-BD59-A6C34878D82A}">
                    <a16:rowId xmlns:a16="http://schemas.microsoft.com/office/drawing/2014/main" val="3200465171"/>
                  </a:ext>
                </a:extLst>
              </a:tr>
              <a:tr h="370840">
                <a:tc>
                  <a:txBody>
                    <a:bodyPr/>
                    <a:lstStyle/>
                    <a:p>
                      <a:r>
                        <a:rPr lang="en-US" dirty="0"/>
                        <a:t>2</a:t>
                      </a:r>
                    </a:p>
                  </a:txBody>
                  <a:tcPr/>
                </a:tc>
                <a:tc>
                  <a:txBody>
                    <a:bodyPr/>
                    <a:lstStyle/>
                    <a:p>
                      <a:r>
                        <a:rPr lang="en-US" dirty="0"/>
                        <a:t>010</a:t>
                      </a:r>
                    </a:p>
                  </a:txBody>
                  <a:tcPr/>
                </a:tc>
                <a:extLst>
                  <a:ext uri="{0D108BD9-81ED-4DB2-BD59-A6C34878D82A}">
                    <a16:rowId xmlns:a16="http://schemas.microsoft.com/office/drawing/2014/main" val="844817084"/>
                  </a:ext>
                </a:extLst>
              </a:tr>
            </a:tbl>
          </a:graphicData>
        </a:graphic>
      </p:graphicFrame>
      <p:sp>
        <p:nvSpPr>
          <p:cNvPr id="7" name="TextBox 6">
            <a:extLst>
              <a:ext uri="{FF2B5EF4-FFF2-40B4-BE49-F238E27FC236}">
                <a16:creationId xmlns:a16="http://schemas.microsoft.com/office/drawing/2014/main" id="{B2B4C63A-EDBF-DA48-B1CD-D787DE0395A9}"/>
              </a:ext>
            </a:extLst>
          </p:cNvPr>
          <p:cNvSpPr txBox="1"/>
          <p:nvPr/>
        </p:nvSpPr>
        <p:spPr>
          <a:xfrm>
            <a:off x="2174966" y="333103"/>
            <a:ext cx="184731" cy="369332"/>
          </a:xfrm>
          <a:prstGeom prst="rect">
            <a:avLst/>
          </a:prstGeom>
          <a:noFill/>
        </p:spPr>
        <p:txBody>
          <a:bodyPr wrap="none" rtlCol="0">
            <a:spAutoFit/>
          </a:bodyPr>
          <a:lstStyle/>
          <a:p>
            <a:endParaRPr lang="en-US" dirty="0"/>
          </a:p>
        </p:txBody>
      </p:sp>
      <p:graphicFrame>
        <p:nvGraphicFramePr>
          <p:cNvPr id="6" name="Table 5">
            <a:extLst>
              <a:ext uri="{FF2B5EF4-FFF2-40B4-BE49-F238E27FC236}">
                <a16:creationId xmlns:a16="http://schemas.microsoft.com/office/drawing/2014/main" id="{F39F9CB0-C51D-CB47-8A57-D01B1E08D16A}"/>
              </a:ext>
            </a:extLst>
          </p:cNvPr>
          <p:cNvGraphicFramePr>
            <a:graphicFrameLocks noGrp="1"/>
          </p:cNvGraphicFramePr>
          <p:nvPr/>
        </p:nvGraphicFramePr>
        <p:xfrm>
          <a:off x="3413215" y="2311400"/>
          <a:ext cx="2009502" cy="2595880"/>
        </p:xfrm>
        <a:graphic>
          <a:graphicData uri="http://schemas.openxmlformats.org/drawingml/2006/table">
            <a:tbl>
              <a:tblPr firstRow="1" bandRow="1">
                <a:tableStyleId>{5940675A-B579-460E-94D1-54222C63F5DA}</a:tableStyleId>
              </a:tblPr>
              <a:tblGrid>
                <a:gridCol w="1004751">
                  <a:extLst>
                    <a:ext uri="{9D8B030D-6E8A-4147-A177-3AD203B41FA5}">
                      <a16:colId xmlns:a16="http://schemas.microsoft.com/office/drawing/2014/main" val="3088930533"/>
                    </a:ext>
                  </a:extLst>
                </a:gridCol>
                <a:gridCol w="1004751">
                  <a:extLst>
                    <a:ext uri="{9D8B030D-6E8A-4147-A177-3AD203B41FA5}">
                      <a16:colId xmlns:a16="http://schemas.microsoft.com/office/drawing/2014/main" val="240500894"/>
                    </a:ext>
                  </a:extLst>
                </a:gridCol>
              </a:tblGrid>
              <a:tr h="370840">
                <a:tc>
                  <a:txBody>
                    <a:bodyPr/>
                    <a:lstStyle/>
                    <a:p>
                      <a:r>
                        <a:rPr lang="en-US" dirty="0"/>
                        <a:t>111</a:t>
                      </a:r>
                    </a:p>
                  </a:txBody>
                  <a:tcPr/>
                </a:tc>
                <a:tc>
                  <a:txBody>
                    <a:bodyPr/>
                    <a:lstStyle/>
                    <a:p>
                      <a:r>
                        <a:rPr lang="en-US" dirty="0"/>
                        <a:t>111</a:t>
                      </a:r>
                    </a:p>
                  </a:txBody>
                  <a:tcPr/>
                </a:tc>
                <a:extLst>
                  <a:ext uri="{0D108BD9-81ED-4DB2-BD59-A6C34878D82A}">
                    <a16:rowId xmlns:a16="http://schemas.microsoft.com/office/drawing/2014/main" val="2063547425"/>
                  </a:ext>
                </a:extLst>
              </a:tr>
              <a:tr h="370840">
                <a:tc>
                  <a:txBody>
                    <a:bodyPr/>
                    <a:lstStyle/>
                    <a:p>
                      <a:r>
                        <a:rPr lang="en-US" dirty="0"/>
                        <a:t>110</a:t>
                      </a:r>
                    </a:p>
                  </a:txBody>
                  <a:tcPr/>
                </a:tc>
                <a:tc>
                  <a:txBody>
                    <a:bodyPr/>
                    <a:lstStyle/>
                    <a:p>
                      <a:r>
                        <a:rPr lang="en-US" dirty="0"/>
                        <a:t>221</a:t>
                      </a:r>
                    </a:p>
                  </a:txBody>
                  <a:tcPr/>
                </a:tc>
                <a:extLst>
                  <a:ext uri="{0D108BD9-81ED-4DB2-BD59-A6C34878D82A}">
                    <a16:rowId xmlns:a16="http://schemas.microsoft.com/office/drawing/2014/main" val="2126660541"/>
                  </a:ext>
                </a:extLst>
              </a:tr>
              <a:tr h="370840">
                <a:tc>
                  <a:txBody>
                    <a:bodyPr/>
                    <a:lstStyle/>
                    <a:p>
                      <a:r>
                        <a:rPr lang="en-US" dirty="0"/>
                        <a:t>111</a:t>
                      </a:r>
                    </a:p>
                  </a:txBody>
                  <a:tcPr/>
                </a:tc>
                <a:tc>
                  <a:txBody>
                    <a:bodyPr/>
                    <a:lstStyle/>
                    <a:p>
                      <a:r>
                        <a:rPr lang="en-US" dirty="0"/>
                        <a:t>332</a:t>
                      </a:r>
                    </a:p>
                  </a:txBody>
                  <a:tcPr/>
                </a:tc>
                <a:extLst>
                  <a:ext uri="{0D108BD9-81ED-4DB2-BD59-A6C34878D82A}">
                    <a16:rowId xmlns:a16="http://schemas.microsoft.com/office/drawing/2014/main" val="3865845003"/>
                  </a:ext>
                </a:extLst>
              </a:tr>
              <a:tr h="370840">
                <a:tc>
                  <a:txBody>
                    <a:bodyPr/>
                    <a:lstStyle/>
                    <a:p>
                      <a:r>
                        <a:rPr lang="en-US" dirty="0"/>
                        <a:t>010</a:t>
                      </a:r>
                    </a:p>
                  </a:txBody>
                  <a:tcPr/>
                </a:tc>
                <a:tc>
                  <a:txBody>
                    <a:bodyPr/>
                    <a:lstStyle/>
                    <a:p>
                      <a:r>
                        <a:rPr lang="en-US" dirty="0"/>
                        <a:t>342</a:t>
                      </a:r>
                    </a:p>
                  </a:txBody>
                  <a:tcPr/>
                </a:tc>
                <a:extLst>
                  <a:ext uri="{0D108BD9-81ED-4DB2-BD59-A6C34878D82A}">
                    <a16:rowId xmlns:a16="http://schemas.microsoft.com/office/drawing/2014/main" val="3457509290"/>
                  </a:ext>
                </a:extLst>
              </a:tr>
              <a:tr h="370840">
                <a:tc>
                  <a:txBody>
                    <a:bodyPr/>
                    <a:lstStyle/>
                    <a:p>
                      <a:r>
                        <a:rPr lang="en-US" dirty="0"/>
                        <a:t>001</a:t>
                      </a:r>
                    </a:p>
                  </a:txBody>
                  <a:tcPr/>
                </a:tc>
                <a:tc>
                  <a:txBody>
                    <a:bodyPr/>
                    <a:lstStyle/>
                    <a:p>
                      <a:r>
                        <a:rPr lang="en-US" dirty="0"/>
                        <a:t>343</a:t>
                      </a:r>
                    </a:p>
                  </a:txBody>
                  <a:tcPr/>
                </a:tc>
                <a:extLst>
                  <a:ext uri="{0D108BD9-81ED-4DB2-BD59-A6C34878D82A}">
                    <a16:rowId xmlns:a16="http://schemas.microsoft.com/office/drawing/2014/main" val="2220752101"/>
                  </a:ext>
                </a:extLst>
              </a:tr>
              <a:tr h="370840">
                <a:tc>
                  <a:txBody>
                    <a:bodyPr/>
                    <a:lstStyle/>
                    <a:p>
                      <a:r>
                        <a:rPr lang="en-US" dirty="0"/>
                        <a:t>100</a:t>
                      </a:r>
                    </a:p>
                  </a:txBody>
                  <a:tcPr/>
                </a:tc>
                <a:tc>
                  <a:txBody>
                    <a:bodyPr/>
                    <a:lstStyle/>
                    <a:p>
                      <a:r>
                        <a:rPr lang="en-US" dirty="0"/>
                        <a:t>443</a:t>
                      </a:r>
                    </a:p>
                  </a:txBody>
                  <a:tcPr/>
                </a:tc>
                <a:extLst>
                  <a:ext uri="{0D108BD9-81ED-4DB2-BD59-A6C34878D82A}">
                    <a16:rowId xmlns:a16="http://schemas.microsoft.com/office/drawing/2014/main" val="3200465171"/>
                  </a:ext>
                </a:extLst>
              </a:tr>
              <a:tr h="370840">
                <a:tc>
                  <a:txBody>
                    <a:bodyPr/>
                    <a:lstStyle/>
                    <a:p>
                      <a:r>
                        <a:rPr lang="en-US" dirty="0"/>
                        <a:t>010</a:t>
                      </a:r>
                    </a:p>
                  </a:txBody>
                  <a:tcPr/>
                </a:tc>
                <a:tc>
                  <a:txBody>
                    <a:bodyPr/>
                    <a:lstStyle/>
                    <a:p>
                      <a:r>
                        <a:rPr lang="en-US" dirty="0"/>
                        <a:t>453</a:t>
                      </a:r>
                    </a:p>
                  </a:txBody>
                  <a:tcPr/>
                </a:tc>
                <a:extLst>
                  <a:ext uri="{0D108BD9-81ED-4DB2-BD59-A6C34878D82A}">
                    <a16:rowId xmlns:a16="http://schemas.microsoft.com/office/drawing/2014/main" val="844817084"/>
                  </a:ext>
                </a:extLst>
              </a:tr>
            </a:tbl>
          </a:graphicData>
        </a:graphic>
      </p:graphicFrame>
      <p:sp>
        <p:nvSpPr>
          <p:cNvPr id="4" name="TextBox 3">
            <a:extLst>
              <a:ext uri="{FF2B5EF4-FFF2-40B4-BE49-F238E27FC236}">
                <a16:creationId xmlns:a16="http://schemas.microsoft.com/office/drawing/2014/main" id="{D26A883D-1D41-C04D-B67D-50CAD5FD6966}"/>
              </a:ext>
            </a:extLst>
          </p:cNvPr>
          <p:cNvSpPr txBox="1"/>
          <p:nvPr/>
        </p:nvSpPr>
        <p:spPr>
          <a:xfrm>
            <a:off x="628651" y="1835332"/>
            <a:ext cx="2009502" cy="369332"/>
          </a:xfrm>
          <a:prstGeom prst="rect">
            <a:avLst/>
          </a:prstGeom>
          <a:noFill/>
        </p:spPr>
        <p:txBody>
          <a:bodyPr wrap="square" rtlCol="0">
            <a:spAutoFit/>
          </a:bodyPr>
          <a:lstStyle/>
          <a:p>
            <a:pPr algn="ctr"/>
            <a:r>
              <a:rPr lang="en-US" dirty="0"/>
              <a:t>Binary numbers</a:t>
            </a:r>
          </a:p>
        </p:txBody>
      </p:sp>
      <p:sp>
        <p:nvSpPr>
          <p:cNvPr id="8" name="TextBox 7">
            <a:extLst>
              <a:ext uri="{FF2B5EF4-FFF2-40B4-BE49-F238E27FC236}">
                <a16:creationId xmlns:a16="http://schemas.microsoft.com/office/drawing/2014/main" id="{AA1F7E24-4360-BC49-8BD5-FF2AC3DD4E38}"/>
              </a:ext>
            </a:extLst>
          </p:cNvPr>
          <p:cNvSpPr txBox="1"/>
          <p:nvPr/>
        </p:nvSpPr>
        <p:spPr>
          <a:xfrm>
            <a:off x="3413215" y="1841082"/>
            <a:ext cx="2009502" cy="369332"/>
          </a:xfrm>
          <a:prstGeom prst="rect">
            <a:avLst/>
          </a:prstGeom>
          <a:noFill/>
        </p:spPr>
        <p:txBody>
          <a:bodyPr wrap="square" rtlCol="0">
            <a:spAutoFit/>
          </a:bodyPr>
          <a:lstStyle/>
          <a:p>
            <a:pPr algn="ctr"/>
            <a:r>
              <a:rPr lang="en-US" dirty="0"/>
              <a:t>Lump sum</a:t>
            </a:r>
          </a:p>
        </p:txBody>
      </p:sp>
      <p:graphicFrame>
        <p:nvGraphicFramePr>
          <p:cNvPr id="9" name="Table 8">
            <a:extLst>
              <a:ext uri="{FF2B5EF4-FFF2-40B4-BE49-F238E27FC236}">
                <a16:creationId xmlns:a16="http://schemas.microsoft.com/office/drawing/2014/main" id="{712EDFC2-1923-C444-A511-C7A34A33441B}"/>
              </a:ext>
            </a:extLst>
          </p:cNvPr>
          <p:cNvGraphicFramePr>
            <a:graphicFrameLocks noGrp="1"/>
          </p:cNvGraphicFramePr>
          <p:nvPr>
            <p:extLst>
              <p:ext uri="{D42A27DB-BD31-4B8C-83A1-F6EECF244321}">
                <p14:modId xmlns:p14="http://schemas.microsoft.com/office/powerpoint/2010/main" val="1844128659"/>
              </p:ext>
            </p:extLst>
          </p:nvPr>
        </p:nvGraphicFramePr>
        <p:xfrm>
          <a:off x="6197780" y="2311400"/>
          <a:ext cx="2009502" cy="2595880"/>
        </p:xfrm>
        <a:graphic>
          <a:graphicData uri="http://schemas.openxmlformats.org/drawingml/2006/table">
            <a:tbl>
              <a:tblPr firstRow="1" bandRow="1">
                <a:tableStyleId>{5940675A-B579-460E-94D1-54222C63F5DA}</a:tableStyleId>
              </a:tblPr>
              <a:tblGrid>
                <a:gridCol w="1004751">
                  <a:extLst>
                    <a:ext uri="{9D8B030D-6E8A-4147-A177-3AD203B41FA5}">
                      <a16:colId xmlns:a16="http://schemas.microsoft.com/office/drawing/2014/main" val="3088930533"/>
                    </a:ext>
                  </a:extLst>
                </a:gridCol>
                <a:gridCol w="1004751">
                  <a:extLst>
                    <a:ext uri="{9D8B030D-6E8A-4147-A177-3AD203B41FA5}">
                      <a16:colId xmlns:a16="http://schemas.microsoft.com/office/drawing/2014/main" val="240500894"/>
                    </a:ext>
                  </a:extLst>
                </a:gridCol>
              </a:tblGrid>
              <a:tr h="370840">
                <a:tc>
                  <a:txBody>
                    <a:bodyPr/>
                    <a:lstStyle/>
                    <a:p>
                      <a:r>
                        <a:rPr lang="en-US" dirty="0"/>
                        <a:t>111</a:t>
                      </a:r>
                    </a:p>
                  </a:txBody>
                  <a:tcPr/>
                </a:tc>
                <a:tc>
                  <a:txBody>
                    <a:bodyPr/>
                    <a:lstStyle/>
                    <a:p>
                      <a:r>
                        <a:rPr lang="en-US" dirty="0"/>
                        <a:t>000</a:t>
                      </a:r>
                    </a:p>
                  </a:txBody>
                  <a:tcPr/>
                </a:tc>
                <a:extLst>
                  <a:ext uri="{0D108BD9-81ED-4DB2-BD59-A6C34878D82A}">
                    <a16:rowId xmlns:a16="http://schemas.microsoft.com/office/drawing/2014/main" val="2063547425"/>
                  </a:ext>
                </a:extLst>
              </a:tr>
              <a:tr h="370840">
                <a:tc>
                  <a:txBody>
                    <a:bodyPr/>
                    <a:lstStyle/>
                    <a:p>
                      <a:r>
                        <a:rPr lang="en-US" dirty="0"/>
                        <a:t>110</a:t>
                      </a:r>
                    </a:p>
                  </a:txBody>
                  <a:tcPr/>
                </a:tc>
                <a:tc>
                  <a:txBody>
                    <a:bodyPr/>
                    <a:lstStyle/>
                    <a:p>
                      <a:r>
                        <a:rPr lang="en-US" dirty="0"/>
                        <a:t>110</a:t>
                      </a:r>
                    </a:p>
                  </a:txBody>
                  <a:tcPr/>
                </a:tc>
                <a:extLst>
                  <a:ext uri="{0D108BD9-81ED-4DB2-BD59-A6C34878D82A}">
                    <a16:rowId xmlns:a16="http://schemas.microsoft.com/office/drawing/2014/main" val="2126660541"/>
                  </a:ext>
                </a:extLst>
              </a:tr>
              <a:tr h="370840">
                <a:tc>
                  <a:txBody>
                    <a:bodyPr/>
                    <a:lstStyle/>
                    <a:p>
                      <a:r>
                        <a:rPr lang="en-US" dirty="0"/>
                        <a:t>111</a:t>
                      </a:r>
                    </a:p>
                  </a:txBody>
                  <a:tcPr/>
                </a:tc>
                <a:tc>
                  <a:txBody>
                    <a:bodyPr/>
                    <a:lstStyle/>
                    <a:p>
                      <a:r>
                        <a:rPr lang="en-US" dirty="0"/>
                        <a:t>110</a:t>
                      </a:r>
                    </a:p>
                  </a:txBody>
                  <a:tcPr/>
                </a:tc>
                <a:extLst>
                  <a:ext uri="{0D108BD9-81ED-4DB2-BD59-A6C34878D82A}">
                    <a16:rowId xmlns:a16="http://schemas.microsoft.com/office/drawing/2014/main" val="3865845003"/>
                  </a:ext>
                </a:extLst>
              </a:tr>
              <a:tr h="370840">
                <a:tc>
                  <a:txBody>
                    <a:bodyPr/>
                    <a:lstStyle/>
                    <a:p>
                      <a:r>
                        <a:rPr lang="en-US" dirty="0"/>
                        <a:t>010</a:t>
                      </a:r>
                    </a:p>
                  </a:txBody>
                  <a:tcPr/>
                </a:tc>
                <a:tc>
                  <a:txBody>
                    <a:bodyPr/>
                    <a:lstStyle/>
                    <a:p>
                      <a:r>
                        <a:rPr lang="en-US" dirty="0"/>
                        <a:t>120</a:t>
                      </a:r>
                    </a:p>
                  </a:txBody>
                  <a:tcPr/>
                </a:tc>
                <a:extLst>
                  <a:ext uri="{0D108BD9-81ED-4DB2-BD59-A6C34878D82A}">
                    <a16:rowId xmlns:a16="http://schemas.microsoft.com/office/drawing/2014/main" val="3457509290"/>
                  </a:ext>
                </a:extLst>
              </a:tr>
              <a:tr h="370840">
                <a:tc>
                  <a:txBody>
                    <a:bodyPr/>
                    <a:lstStyle/>
                    <a:p>
                      <a:r>
                        <a:rPr lang="en-US" dirty="0"/>
                        <a:t>001</a:t>
                      </a:r>
                    </a:p>
                  </a:txBody>
                  <a:tcPr/>
                </a:tc>
                <a:tc>
                  <a:txBody>
                    <a:bodyPr/>
                    <a:lstStyle/>
                    <a:p>
                      <a:r>
                        <a:rPr lang="en-US" dirty="0"/>
                        <a:t>010</a:t>
                      </a:r>
                    </a:p>
                  </a:txBody>
                  <a:tcPr/>
                </a:tc>
                <a:extLst>
                  <a:ext uri="{0D108BD9-81ED-4DB2-BD59-A6C34878D82A}">
                    <a16:rowId xmlns:a16="http://schemas.microsoft.com/office/drawing/2014/main" val="2220752101"/>
                  </a:ext>
                </a:extLst>
              </a:tr>
              <a:tr h="370840">
                <a:tc>
                  <a:txBody>
                    <a:bodyPr/>
                    <a:lstStyle/>
                    <a:p>
                      <a:r>
                        <a:rPr lang="en-US" dirty="0"/>
                        <a:t>100</a:t>
                      </a:r>
                    </a:p>
                  </a:txBody>
                  <a:tcPr/>
                </a:tc>
                <a:tc>
                  <a:txBody>
                    <a:bodyPr/>
                    <a:lstStyle/>
                    <a:p>
                      <a:r>
                        <a:rPr lang="en-US" dirty="0"/>
                        <a:t>110</a:t>
                      </a:r>
                    </a:p>
                  </a:txBody>
                  <a:tcPr/>
                </a:tc>
                <a:extLst>
                  <a:ext uri="{0D108BD9-81ED-4DB2-BD59-A6C34878D82A}">
                    <a16:rowId xmlns:a16="http://schemas.microsoft.com/office/drawing/2014/main" val="3200465171"/>
                  </a:ext>
                </a:extLst>
              </a:tr>
              <a:tr h="370840">
                <a:tc>
                  <a:txBody>
                    <a:bodyPr/>
                    <a:lstStyle/>
                    <a:p>
                      <a:r>
                        <a:rPr lang="en-US" dirty="0"/>
                        <a:t>010</a:t>
                      </a:r>
                    </a:p>
                  </a:txBody>
                  <a:tcPr/>
                </a:tc>
                <a:tc>
                  <a:txBody>
                    <a:bodyPr/>
                    <a:lstStyle/>
                    <a:p>
                      <a:r>
                        <a:rPr lang="en-US" dirty="0"/>
                        <a:t>120</a:t>
                      </a:r>
                    </a:p>
                  </a:txBody>
                  <a:tcPr/>
                </a:tc>
                <a:extLst>
                  <a:ext uri="{0D108BD9-81ED-4DB2-BD59-A6C34878D82A}">
                    <a16:rowId xmlns:a16="http://schemas.microsoft.com/office/drawing/2014/main" val="844817084"/>
                  </a:ext>
                </a:extLst>
              </a:tr>
            </a:tbl>
          </a:graphicData>
        </a:graphic>
      </p:graphicFrame>
      <p:sp>
        <p:nvSpPr>
          <p:cNvPr id="10" name="TextBox 9">
            <a:extLst>
              <a:ext uri="{FF2B5EF4-FFF2-40B4-BE49-F238E27FC236}">
                <a16:creationId xmlns:a16="http://schemas.microsoft.com/office/drawing/2014/main" id="{D9B10C42-3759-EC47-9502-243694746866}"/>
              </a:ext>
            </a:extLst>
          </p:cNvPr>
          <p:cNvSpPr txBox="1"/>
          <p:nvPr/>
        </p:nvSpPr>
        <p:spPr>
          <a:xfrm>
            <a:off x="6197780" y="1835332"/>
            <a:ext cx="2009502" cy="369332"/>
          </a:xfrm>
          <a:prstGeom prst="rect">
            <a:avLst/>
          </a:prstGeom>
          <a:noFill/>
        </p:spPr>
        <p:txBody>
          <a:bodyPr wrap="square" rtlCol="0">
            <a:spAutoFit/>
          </a:bodyPr>
          <a:lstStyle/>
          <a:p>
            <a:pPr algn="ctr"/>
            <a:r>
              <a:rPr lang="en-US" dirty="0"/>
              <a:t>Offset</a:t>
            </a:r>
          </a:p>
        </p:txBody>
      </p:sp>
    </p:spTree>
    <p:extLst>
      <p:ext uri="{BB962C8B-B14F-4D97-AF65-F5344CB8AC3E}">
        <p14:creationId xmlns:p14="http://schemas.microsoft.com/office/powerpoint/2010/main" val="28584726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031B5A-9551-AB4B-80D8-A5D4470B34D9}"/>
              </a:ext>
            </a:extLst>
          </p:cNvPr>
          <p:cNvSpPr>
            <a:spLocks noGrp="1"/>
          </p:cNvSpPr>
          <p:nvPr>
            <p:ph type="sldNum" sz="quarter" idx="12"/>
          </p:nvPr>
        </p:nvSpPr>
        <p:spPr/>
        <p:txBody>
          <a:bodyPr/>
          <a:lstStyle/>
          <a:p>
            <a:fld id="{4E77BC79-9480-1042-96E1-82B94DA0811E}" type="slidenum">
              <a:rPr lang="en-US" smtClean="0"/>
              <a:t>3</a:t>
            </a:fld>
            <a:endParaRPr lang="en-US"/>
          </a:p>
        </p:txBody>
      </p:sp>
      <p:sp>
        <p:nvSpPr>
          <p:cNvPr id="3" name="Title 2">
            <a:extLst>
              <a:ext uri="{FF2B5EF4-FFF2-40B4-BE49-F238E27FC236}">
                <a16:creationId xmlns:a16="http://schemas.microsoft.com/office/drawing/2014/main" id="{EFF584CD-93EB-9148-89FA-5E0A7F4D6217}"/>
              </a:ext>
            </a:extLst>
          </p:cNvPr>
          <p:cNvSpPr>
            <a:spLocks noGrp="1"/>
          </p:cNvSpPr>
          <p:nvPr>
            <p:ph type="title"/>
          </p:nvPr>
        </p:nvSpPr>
        <p:spPr/>
        <p:txBody>
          <a:bodyPr/>
          <a:lstStyle/>
          <a:p>
            <a:r>
              <a:rPr lang="en-US" dirty="0"/>
              <a:t>Why do we Need Hash Table?</a:t>
            </a:r>
          </a:p>
        </p:txBody>
      </p:sp>
      <p:sp>
        <p:nvSpPr>
          <p:cNvPr id="4" name="Content Placeholder 3">
            <a:extLst>
              <a:ext uri="{FF2B5EF4-FFF2-40B4-BE49-F238E27FC236}">
                <a16:creationId xmlns:a16="http://schemas.microsoft.com/office/drawing/2014/main" id="{CAED2403-7FFB-534F-A659-192F8BE8F755}"/>
              </a:ext>
            </a:extLst>
          </p:cNvPr>
          <p:cNvSpPr>
            <a:spLocks noGrp="1"/>
          </p:cNvSpPr>
          <p:nvPr>
            <p:ph idx="1"/>
          </p:nvPr>
        </p:nvSpPr>
        <p:spPr/>
        <p:txBody>
          <a:bodyPr/>
          <a:lstStyle/>
          <a:p>
            <a:r>
              <a:rPr lang="en-US" dirty="0"/>
              <a:t>Main reason is memory storage efficiency</a:t>
            </a:r>
          </a:p>
          <a:p>
            <a:pPr lvl="1" algn="just"/>
            <a:r>
              <a:rPr lang="en-US" altLang="zh-TW" dirty="0"/>
              <a:t>N numbers within the range 1~N </a:t>
            </a:r>
          </a:p>
          <a:p>
            <a:pPr lvl="2" algn="just"/>
            <a:r>
              <a:rPr lang="en-US" altLang="zh-TW" dirty="0"/>
              <a:t>easy to declare an array</a:t>
            </a:r>
          </a:p>
          <a:p>
            <a:pPr lvl="1" algn="just"/>
            <a:r>
              <a:rPr lang="en-US" altLang="zh-TW" dirty="0"/>
              <a:t>N numbers within the rage 1~2147483647</a:t>
            </a:r>
          </a:p>
          <a:p>
            <a:pPr lvl="2" algn="just"/>
            <a:r>
              <a:rPr lang="en-US" altLang="zh-TW" dirty="0"/>
              <a:t>uneasy to declare an array</a:t>
            </a:r>
          </a:p>
          <a:p>
            <a:pPr lvl="1" algn="just"/>
            <a:r>
              <a:rPr lang="en-US" altLang="zh-TW" dirty="0"/>
              <a:t>N numbers within the range -65536.0 ~ 65536.0</a:t>
            </a:r>
          </a:p>
          <a:p>
            <a:pPr lvl="2" algn="just"/>
            <a:r>
              <a:rPr lang="en-US" altLang="zh-TW" dirty="0"/>
              <a:t>uneasy to declare an array</a:t>
            </a:r>
          </a:p>
          <a:p>
            <a:pPr algn="just"/>
            <a:r>
              <a:rPr lang="en-US" altLang="zh-TW" dirty="0"/>
              <a:t>We uses hash table to “discretize” items</a:t>
            </a:r>
          </a:p>
          <a:p>
            <a:pPr lvl="1" algn="just"/>
            <a:r>
              <a:rPr lang="en-US" altLang="zh-TW" dirty="0"/>
              <a:t>So we can easily store them in a linear storage</a:t>
            </a:r>
          </a:p>
          <a:p>
            <a:endParaRPr lang="en-US" dirty="0"/>
          </a:p>
        </p:txBody>
      </p:sp>
    </p:spTree>
    <p:extLst>
      <p:ext uri="{BB962C8B-B14F-4D97-AF65-F5344CB8AC3E}">
        <p14:creationId xmlns:p14="http://schemas.microsoft.com/office/powerpoint/2010/main" val="33048730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3E02F8-9FCE-7941-8970-9516114ABE90}"/>
              </a:ext>
            </a:extLst>
          </p:cNvPr>
          <p:cNvSpPr>
            <a:spLocks noGrp="1"/>
          </p:cNvSpPr>
          <p:nvPr>
            <p:ph type="sldNum" sz="quarter" idx="12"/>
          </p:nvPr>
        </p:nvSpPr>
        <p:spPr/>
        <p:txBody>
          <a:bodyPr/>
          <a:lstStyle/>
          <a:p>
            <a:fld id="{4E77BC79-9480-1042-96E1-82B94DA0811E}" type="slidenum">
              <a:rPr lang="en-US" smtClean="0"/>
              <a:t>30</a:t>
            </a:fld>
            <a:endParaRPr lang="en-US"/>
          </a:p>
        </p:txBody>
      </p:sp>
      <p:sp>
        <p:nvSpPr>
          <p:cNvPr id="3" name="Title 2">
            <a:extLst>
              <a:ext uri="{FF2B5EF4-FFF2-40B4-BE49-F238E27FC236}">
                <a16:creationId xmlns:a16="http://schemas.microsoft.com/office/drawing/2014/main" id="{CD4BEEBE-DDC1-0343-BB6E-15B8AF15593A}"/>
              </a:ext>
            </a:extLst>
          </p:cNvPr>
          <p:cNvSpPr>
            <a:spLocks noGrp="1"/>
          </p:cNvSpPr>
          <p:nvPr>
            <p:ph type="title"/>
          </p:nvPr>
        </p:nvSpPr>
        <p:spPr/>
        <p:txBody>
          <a:bodyPr/>
          <a:lstStyle/>
          <a:p>
            <a:r>
              <a:rPr lang="en-US" dirty="0"/>
              <a:t>Clever Method</a:t>
            </a:r>
          </a:p>
        </p:txBody>
      </p:sp>
      <p:sp>
        <p:nvSpPr>
          <p:cNvPr id="7" name="TextBox 6">
            <a:extLst>
              <a:ext uri="{FF2B5EF4-FFF2-40B4-BE49-F238E27FC236}">
                <a16:creationId xmlns:a16="http://schemas.microsoft.com/office/drawing/2014/main" id="{B2B4C63A-EDBF-DA48-B1CD-D787DE0395A9}"/>
              </a:ext>
            </a:extLst>
          </p:cNvPr>
          <p:cNvSpPr txBox="1"/>
          <p:nvPr/>
        </p:nvSpPr>
        <p:spPr>
          <a:xfrm>
            <a:off x="2174966" y="333103"/>
            <a:ext cx="184731" cy="369332"/>
          </a:xfrm>
          <a:prstGeom prst="rect">
            <a:avLst/>
          </a:prstGeom>
          <a:noFill/>
        </p:spPr>
        <p:txBody>
          <a:bodyPr wrap="none" rtlCol="0">
            <a:spAutoFit/>
          </a:bodyPr>
          <a:lstStyle/>
          <a:p>
            <a:endParaRPr lang="en-US" dirty="0"/>
          </a:p>
        </p:txBody>
      </p:sp>
      <p:graphicFrame>
        <p:nvGraphicFramePr>
          <p:cNvPr id="9" name="Table 8">
            <a:extLst>
              <a:ext uri="{FF2B5EF4-FFF2-40B4-BE49-F238E27FC236}">
                <a16:creationId xmlns:a16="http://schemas.microsoft.com/office/drawing/2014/main" id="{712EDFC2-1923-C444-A511-C7A34A33441B}"/>
              </a:ext>
            </a:extLst>
          </p:cNvPr>
          <p:cNvGraphicFramePr>
            <a:graphicFrameLocks noGrp="1"/>
          </p:cNvGraphicFramePr>
          <p:nvPr>
            <p:extLst>
              <p:ext uri="{D42A27DB-BD31-4B8C-83A1-F6EECF244321}">
                <p14:modId xmlns:p14="http://schemas.microsoft.com/office/powerpoint/2010/main" val="3705154356"/>
              </p:ext>
            </p:extLst>
          </p:nvPr>
        </p:nvGraphicFramePr>
        <p:xfrm>
          <a:off x="628650" y="2311400"/>
          <a:ext cx="2472472" cy="2595880"/>
        </p:xfrm>
        <a:graphic>
          <a:graphicData uri="http://schemas.openxmlformats.org/drawingml/2006/table">
            <a:tbl>
              <a:tblPr firstRow="1" bandRow="1">
                <a:tableStyleId>{5940675A-B579-460E-94D1-54222C63F5DA}</a:tableStyleId>
              </a:tblPr>
              <a:tblGrid>
                <a:gridCol w="618118">
                  <a:extLst>
                    <a:ext uri="{9D8B030D-6E8A-4147-A177-3AD203B41FA5}">
                      <a16:colId xmlns:a16="http://schemas.microsoft.com/office/drawing/2014/main" val="3209609822"/>
                    </a:ext>
                  </a:extLst>
                </a:gridCol>
                <a:gridCol w="618118">
                  <a:extLst>
                    <a:ext uri="{9D8B030D-6E8A-4147-A177-3AD203B41FA5}">
                      <a16:colId xmlns:a16="http://schemas.microsoft.com/office/drawing/2014/main" val="2164334343"/>
                    </a:ext>
                  </a:extLst>
                </a:gridCol>
                <a:gridCol w="618118">
                  <a:extLst>
                    <a:ext uri="{9D8B030D-6E8A-4147-A177-3AD203B41FA5}">
                      <a16:colId xmlns:a16="http://schemas.microsoft.com/office/drawing/2014/main" val="3088930533"/>
                    </a:ext>
                  </a:extLst>
                </a:gridCol>
                <a:gridCol w="618118">
                  <a:extLst>
                    <a:ext uri="{9D8B030D-6E8A-4147-A177-3AD203B41FA5}">
                      <a16:colId xmlns:a16="http://schemas.microsoft.com/office/drawing/2014/main" val="240500894"/>
                    </a:ext>
                  </a:extLst>
                </a:gridCol>
              </a:tblGrid>
              <a:tr h="370840">
                <a:tc>
                  <a:txBody>
                    <a:bodyPr/>
                    <a:lstStyle/>
                    <a:p>
                      <a:r>
                        <a:rPr lang="en-US" dirty="0"/>
                        <a:t>0</a:t>
                      </a:r>
                    </a:p>
                  </a:txBody>
                  <a:tcPr/>
                </a:tc>
                <a:tc>
                  <a:txBody>
                    <a:bodyPr/>
                    <a:lstStyle/>
                    <a:p>
                      <a:r>
                        <a:rPr lang="en-US" dirty="0"/>
                        <a:t>7</a:t>
                      </a:r>
                    </a:p>
                  </a:txBody>
                  <a:tcPr/>
                </a:tc>
                <a:tc>
                  <a:txBody>
                    <a:bodyPr/>
                    <a:lstStyle/>
                    <a:p>
                      <a:r>
                        <a:rPr lang="en-US" dirty="0"/>
                        <a:t>111</a:t>
                      </a:r>
                    </a:p>
                  </a:txBody>
                  <a:tcPr/>
                </a:tc>
                <a:tc>
                  <a:txBody>
                    <a:bodyPr/>
                    <a:lstStyle/>
                    <a:p>
                      <a:r>
                        <a:rPr lang="en-US" dirty="0"/>
                        <a:t>000</a:t>
                      </a:r>
                    </a:p>
                  </a:txBody>
                  <a:tcPr/>
                </a:tc>
                <a:extLst>
                  <a:ext uri="{0D108BD9-81ED-4DB2-BD59-A6C34878D82A}">
                    <a16:rowId xmlns:a16="http://schemas.microsoft.com/office/drawing/2014/main" val="2063547425"/>
                  </a:ext>
                </a:extLst>
              </a:tr>
              <a:tr h="370840">
                <a:tc>
                  <a:txBody>
                    <a:bodyPr/>
                    <a:lstStyle/>
                    <a:p>
                      <a:r>
                        <a:rPr lang="en-US" dirty="0"/>
                        <a:t>1</a:t>
                      </a:r>
                    </a:p>
                  </a:txBody>
                  <a:tcPr/>
                </a:tc>
                <a:tc>
                  <a:txBody>
                    <a:bodyPr/>
                    <a:lstStyle/>
                    <a:p>
                      <a:r>
                        <a:rPr lang="en-US" dirty="0"/>
                        <a:t>6</a:t>
                      </a:r>
                    </a:p>
                  </a:txBody>
                  <a:tcPr/>
                </a:tc>
                <a:tc>
                  <a:txBody>
                    <a:bodyPr/>
                    <a:lstStyle/>
                    <a:p>
                      <a:r>
                        <a:rPr lang="en-US" dirty="0"/>
                        <a:t>110</a:t>
                      </a:r>
                    </a:p>
                  </a:txBody>
                  <a:tcPr/>
                </a:tc>
                <a:tc>
                  <a:txBody>
                    <a:bodyPr/>
                    <a:lstStyle/>
                    <a:p>
                      <a:r>
                        <a:rPr lang="en-US" dirty="0"/>
                        <a:t>110</a:t>
                      </a:r>
                    </a:p>
                  </a:txBody>
                  <a:tcPr/>
                </a:tc>
                <a:extLst>
                  <a:ext uri="{0D108BD9-81ED-4DB2-BD59-A6C34878D82A}">
                    <a16:rowId xmlns:a16="http://schemas.microsoft.com/office/drawing/2014/main" val="2126660541"/>
                  </a:ext>
                </a:extLst>
              </a:tr>
              <a:tr h="370840">
                <a:tc>
                  <a:txBody>
                    <a:bodyPr/>
                    <a:lstStyle/>
                    <a:p>
                      <a:r>
                        <a:rPr lang="en-US" dirty="0"/>
                        <a:t>2</a:t>
                      </a:r>
                    </a:p>
                  </a:txBody>
                  <a:tcPr/>
                </a:tc>
                <a:tc>
                  <a:txBody>
                    <a:bodyPr/>
                    <a:lstStyle/>
                    <a:p>
                      <a:r>
                        <a:rPr lang="en-US" dirty="0"/>
                        <a:t>7</a:t>
                      </a:r>
                    </a:p>
                  </a:txBody>
                  <a:tcPr/>
                </a:tc>
                <a:tc>
                  <a:txBody>
                    <a:bodyPr/>
                    <a:lstStyle/>
                    <a:p>
                      <a:r>
                        <a:rPr lang="en-US" dirty="0"/>
                        <a:t>111</a:t>
                      </a:r>
                    </a:p>
                  </a:txBody>
                  <a:tcPr/>
                </a:tc>
                <a:tc>
                  <a:txBody>
                    <a:bodyPr/>
                    <a:lstStyle/>
                    <a:p>
                      <a:r>
                        <a:rPr lang="en-US" dirty="0"/>
                        <a:t>110</a:t>
                      </a:r>
                    </a:p>
                  </a:txBody>
                  <a:tcPr/>
                </a:tc>
                <a:extLst>
                  <a:ext uri="{0D108BD9-81ED-4DB2-BD59-A6C34878D82A}">
                    <a16:rowId xmlns:a16="http://schemas.microsoft.com/office/drawing/2014/main" val="3865845003"/>
                  </a:ext>
                </a:extLst>
              </a:tr>
              <a:tr h="370840">
                <a:tc>
                  <a:txBody>
                    <a:bodyPr/>
                    <a:lstStyle/>
                    <a:p>
                      <a:r>
                        <a:rPr lang="en-US" dirty="0"/>
                        <a:t>3</a:t>
                      </a:r>
                    </a:p>
                  </a:txBody>
                  <a:tcPr/>
                </a:tc>
                <a:tc>
                  <a:txBody>
                    <a:bodyPr/>
                    <a:lstStyle/>
                    <a:p>
                      <a:r>
                        <a:rPr lang="en-US" dirty="0"/>
                        <a:t>2</a:t>
                      </a:r>
                    </a:p>
                  </a:txBody>
                  <a:tcPr/>
                </a:tc>
                <a:tc>
                  <a:txBody>
                    <a:bodyPr/>
                    <a:lstStyle/>
                    <a:p>
                      <a:r>
                        <a:rPr lang="en-US" dirty="0"/>
                        <a:t>010</a:t>
                      </a:r>
                    </a:p>
                  </a:txBody>
                  <a:tcPr/>
                </a:tc>
                <a:tc>
                  <a:txBody>
                    <a:bodyPr/>
                    <a:lstStyle/>
                    <a:p>
                      <a:r>
                        <a:rPr lang="en-US" dirty="0"/>
                        <a:t>120</a:t>
                      </a:r>
                    </a:p>
                  </a:txBody>
                  <a:tcPr/>
                </a:tc>
                <a:extLst>
                  <a:ext uri="{0D108BD9-81ED-4DB2-BD59-A6C34878D82A}">
                    <a16:rowId xmlns:a16="http://schemas.microsoft.com/office/drawing/2014/main" val="3457509290"/>
                  </a:ext>
                </a:extLst>
              </a:tr>
              <a:tr h="370840">
                <a:tc>
                  <a:txBody>
                    <a:bodyPr/>
                    <a:lstStyle/>
                    <a:p>
                      <a:r>
                        <a:rPr lang="en-US" dirty="0"/>
                        <a:t>4</a:t>
                      </a:r>
                    </a:p>
                  </a:txBody>
                  <a:tcPr/>
                </a:tc>
                <a:tc>
                  <a:txBody>
                    <a:bodyPr/>
                    <a:lstStyle/>
                    <a:p>
                      <a:r>
                        <a:rPr lang="en-US" dirty="0"/>
                        <a:t>1</a:t>
                      </a:r>
                    </a:p>
                  </a:txBody>
                  <a:tcPr/>
                </a:tc>
                <a:tc>
                  <a:txBody>
                    <a:bodyPr/>
                    <a:lstStyle/>
                    <a:p>
                      <a:r>
                        <a:rPr lang="en-US" dirty="0"/>
                        <a:t>001</a:t>
                      </a:r>
                    </a:p>
                  </a:txBody>
                  <a:tcPr/>
                </a:tc>
                <a:tc>
                  <a:txBody>
                    <a:bodyPr/>
                    <a:lstStyle/>
                    <a:p>
                      <a:r>
                        <a:rPr lang="en-US" dirty="0"/>
                        <a:t>010</a:t>
                      </a:r>
                    </a:p>
                  </a:txBody>
                  <a:tcPr/>
                </a:tc>
                <a:extLst>
                  <a:ext uri="{0D108BD9-81ED-4DB2-BD59-A6C34878D82A}">
                    <a16:rowId xmlns:a16="http://schemas.microsoft.com/office/drawing/2014/main" val="2220752101"/>
                  </a:ext>
                </a:extLst>
              </a:tr>
              <a:tr h="370840">
                <a:tc>
                  <a:txBody>
                    <a:bodyPr/>
                    <a:lstStyle/>
                    <a:p>
                      <a:r>
                        <a:rPr lang="en-US" dirty="0"/>
                        <a:t>5</a:t>
                      </a:r>
                    </a:p>
                  </a:txBody>
                  <a:tcPr/>
                </a:tc>
                <a:tc>
                  <a:txBody>
                    <a:bodyPr/>
                    <a:lstStyle/>
                    <a:p>
                      <a:r>
                        <a:rPr lang="en-US" dirty="0"/>
                        <a:t>4</a:t>
                      </a:r>
                    </a:p>
                  </a:txBody>
                  <a:tcPr/>
                </a:tc>
                <a:tc>
                  <a:txBody>
                    <a:bodyPr/>
                    <a:lstStyle/>
                    <a:p>
                      <a:r>
                        <a:rPr lang="en-US" dirty="0"/>
                        <a:t>100</a:t>
                      </a:r>
                    </a:p>
                  </a:txBody>
                  <a:tcPr/>
                </a:tc>
                <a:tc>
                  <a:txBody>
                    <a:bodyPr/>
                    <a:lstStyle/>
                    <a:p>
                      <a:r>
                        <a:rPr lang="en-US" dirty="0"/>
                        <a:t>110</a:t>
                      </a:r>
                    </a:p>
                  </a:txBody>
                  <a:tcPr/>
                </a:tc>
                <a:extLst>
                  <a:ext uri="{0D108BD9-81ED-4DB2-BD59-A6C34878D82A}">
                    <a16:rowId xmlns:a16="http://schemas.microsoft.com/office/drawing/2014/main" val="3200465171"/>
                  </a:ext>
                </a:extLst>
              </a:tr>
              <a:tr h="370840">
                <a:tc>
                  <a:txBody>
                    <a:bodyPr/>
                    <a:lstStyle/>
                    <a:p>
                      <a:r>
                        <a:rPr lang="en-US" dirty="0"/>
                        <a:t>6</a:t>
                      </a:r>
                    </a:p>
                  </a:txBody>
                  <a:tcPr/>
                </a:tc>
                <a:tc>
                  <a:txBody>
                    <a:bodyPr/>
                    <a:lstStyle/>
                    <a:p>
                      <a:r>
                        <a:rPr lang="en-US" dirty="0"/>
                        <a:t>2</a:t>
                      </a:r>
                    </a:p>
                  </a:txBody>
                  <a:tcPr/>
                </a:tc>
                <a:tc>
                  <a:txBody>
                    <a:bodyPr/>
                    <a:lstStyle/>
                    <a:p>
                      <a:r>
                        <a:rPr lang="en-US" dirty="0"/>
                        <a:t>010</a:t>
                      </a:r>
                    </a:p>
                  </a:txBody>
                  <a:tcPr/>
                </a:tc>
                <a:tc>
                  <a:txBody>
                    <a:bodyPr/>
                    <a:lstStyle/>
                    <a:p>
                      <a:r>
                        <a:rPr lang="en-US" dirty="0"/>
                        <a:t>120</a:t>
                      </a:r>
                    </a:p>
                  </a:txBody>
                  <a:tcPr/>
                </a:tc>
                <a:extLst>
                  <a:ext uri="{0D108BD9-81ED-4DB2-BD59-A6C34878D82A}">
                    <a16:rowId xmlns:a16="http://schemas.microsoft.com/office/drawing/2014/main" val="844817084"/>
                  </a:ext>
                </a:extLst>
              </a:tr>
            </a:tbl>
          </a:graphicData>
        </a:graphic>
      </p:graphicFrame>
      <p:sp>
        <p:nvSpPr>
          <p:cNvPr id="10" name="TextBox 9">
            <a:extLst>
              <a:ext uri="{FF2B5EF4-FFF2-40B4-BE49-F238E27FC236}">
                <a16:creationId xmlns:a16="http://schemas.microsoft.com/office/drawing/2014/main" id="{D9B10C42-3759-EC47-9502-243694746866}"/>
              </a:ext>
            </a:extLst>
          </p:cNvPr>
          <p:cNvSpPr txBox="1"/>
          <p:nvPr/>
        </p:nvSpPr>
        <p:spPr>
          <a:xfrm>
            <a:off x="628651" y="1835332"/>
            <a:ext cx="2472470" cy="369332"/>
          </a:xfrm>
          <a:prstGeom prst="rect">
            <a:avLst/>
          </a:prstGeom>
          <a:noFill/>
        </p:spPr>
        <p:txBody>
          <a:bodyPr wrap="square" rtlCol="0">
            <a:spAutoFit/>
          </a:bodyPr>
          <a:lstStyle/>
          <a:p>
            <a:pPr algn="ctr"/>
            <a:r>
              <a:rPr lang="en-US" dirty="0"/>
              <a:t>Offset</a:t>
            </a:r>
          </a:p>
        </p:txBody>
      </p:sp>
    </p:spTree>
    <p:extLst>
      <p:ext uri="{BB962C8B-B14F-4D97-AF65-F5344CB8AC3E}">
        <p14:creationId xmlns:p14="http://schemas.microsoft.com/office/powerpoint/2010/main" val="23883116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3E02F8-9FCE-7941-8970-9516114ABE90}"/>
              </a:ext>
            </a:extLst>
          </p:cNvPr>
          <p:cNvSpPr>
            <a:spLocks noGrp="1"/>
          </p:cNvSpPr>
          <p:nvPr>
            <p:ph type="sldNum" sz="quarter" idx="12"/>
          </p:nvPr>
        </p:nvSpPr>
        <p:spPr/>
        <p:txBody>
          <a:bodyPr/>
          <a:lstStyle/>
          <a:p>
            <a:fld id="{4E77BC79-9480-1042-96E1-82B94DA0811E}" type="slidenum">
              <a:rPr lang="en-US" smtClean="0"/>
              <a:t>31</a:t>
            </a:fld>
            <a:endParaRPr lang="en-US"/>
          </a:p>
        </p:txBody>
      </p:sp>
      <p:sp>
        <p:nvSpPr>
          <p:cNvPr id="3" name="Title 2">
            <a:extLst>
              <a:ext uri="{FF2B5EF4-FFF2-40B4-BE49-F238E27FC236}">
                <a16:creationId xmlns:a16="http://schemas.microsoft.com/office/drawing/2014/main" id="{CD4BEEBE-DDC1-0343-BB6E-15B8AF15593A}"/>
              </a:ext>
            </a:extLst>
          </p:cNvPr>
          <p:cNvSpPr>
            <a:spLocks noGrp="1"/>
          </p:cNvSpPr>
          <p:nvPr>
            <p:ph type="title"/>
          </p:nvPr>
        </p:nvSpPr>
        <p:spPr/>
        <p:txBody>
          <a:bodyPr/>
          <a:lstStyle/>
          <a:p>
            <a:r>
              <a:rPr lang="en-US" dirty="0"/>
              <a:t>Clever Method</a:t>
            </a:r>
          </a:p>
        </p:txBody>
      </p:sp>
      <p:sp>
        <p:nvSpPr>
          <p:cNvPr id="7" name="TextBox 6">
            <a:extLst>
              <a:ext uri="{FF2B5EF4-FFF2-40B4-BE49-F238E27FC236}">
                <a16:creationId xmlns:a16="http://schemas.microsoft.com/office/drawing/2014/main" id="{B2B4C63A-EDBF-DA48-B1CD-D787DE0395A9}"/>
              </a:ext>
            </a:extLst>
          </p:cNvPr>
          <p:cNvSpPr txBox="1"/>
          <p:nvPr/>
        </p:nvSpPr>
        <p:spPr>
          <a:xfrm>
            <a:off x="2174966" y="333103"/>
            <a:ext cx="184731" cy="369332"/>
          </a:xfrm>
          <a:prstGeom prst="rect">
            <a:avLst/>
          </a:prstGeom>
          <a:noFill/>
        </p:spPr>
        <p:txBody>
          <a:bodyPr wrap="none" rtlCol="0">
            <a:spAutoFit/>
          </a:bodyPr>
          <a:lstStyle/>
          <a:p>
            <a:endParaRPr lang="en-US" dirty="0"/>
          </a:p>
        </p:txBody>
      </p:sp>
      <p:graphicFrame>
        <p:nvGraphicFramePr>
          <p:cNvPr id="9" name="Table 8">
            <a:extLst>
              <a:ext uri="{FF2B5EF4-FFF2-40B4-BE49-F238E27FC236}">
                <a16:creationId xmlns:a16="http://schemas.microsoft.com/office/drawing/2014/main" id="{712EDFC2-1923-C444-A511-C7A34A33441B}"/>
              </a:ext>
            </a:extLst>
          </p:cNvPr>
          <p:cNvGraphicFramePr>
            <a:graphicFrameLocks noGrp="1"/>
          </p:cNvGraphicFramePr>
          <p:nvPr>
            <p:extLst>
              <p:ext uri="{D42A27DB-BD31-4B8C-83A1-F6EECF244321}">
                <p14:modId xmlns:p14="http://schemas.microsoft.com/office/powerpoint/2010/main" val="1282212273"/>
              </p:ext>
            </p:extLst>
          </p:nvPr>
        </p:nvGraphicFramePr>
        <p:xfrm>
          <a:off x="628650" y="2311400"/>
          <a:ext cx="2472472" cy="2595880"/>
        </p:xfrm>
        <a:graphic>
          <a:graphicData uri="http://schemas.openxmlformats.org/drawingml/2006/table">
            <a:tbl>
              <a:tblPr firstRow="1" bandRow="1">
                <a:tableStyleId>{5940675A-B579-460E-94D1-54222C63F5DA}</a:tableStyleId>
              </a:tblPr>
              <a:tblGrid>
                <a:gridCol w="618118">
                  <a:extLst>
                    <a:ext uri="{9D8B030D-6E8A-4147-A177-3AD203B41FA5}">
                      <a16:colId xmlns:a16="http://schemas.microsoft.com/office/drawing/2014/main" val="3209609822"/>
                    </a:ext>
                  </a:extLst>
                </a:gridCol>
                <a:gridCol w="618118">
                  <a:extLst>
                    <a:ext uri="{9D8B030D-6E8A-4147-A177-3AD203B41FA5}">
                      <a16:colId xmlns:a16="http://schemas.microsoft.com/office/drawing/2014/main" val="2164334343"/>
                    </a:ext>
                  </a:extLst>
                </a:gridCol>
                <a:gridCol w="618118">
                  <a:extLst>
                    <a:ext uri="{9D8B030D-6E8A-4147-A177-3AD203B41FA5}">
                      <a16:colId xmlns:a16="http://schemas.microsoft.com/office/drawing/2014/main" val="3088930533"/>
                    </a:ext>
                  </a:extLst>
                </a:gridCol>
                <a:gridCol w="618118">
                  <a:extLst>
                    <a:ext uri="{9D8B030D-6E8A-4147-A177-3AD203B41FA5}">
                      <a16:colId xmlns:a16="http://schemas.microsoft.com/office/drawing/2014/main" val="240500894"/>
                    </a:ext>
                  </a:extLst>
                </a:gridCol>
              </a:tblGrid>
              <a:tr h="370840">
                <a:tc>
                  <a:txBody>
                    <a:bodyPr/>
                    <a:lstStyle/>
                    <a:p>
                      <a:r>
                        <a:rPr lang="en-US" dirty="0">
                          <a:solidFill>
                            <a:srgbClr val="FF0000"/>
                          </a:solidFill>
                        </a:rPr>
                        <a:t>0</a:t>
                      </a:r>
                    </a:p>
                  </a:txBody>
                  <a:tcPr/>
                </a:tc>
                <a:tc>
                  <a:txBody>
                    <a:bodyPr/>
                    <a:lstStyle/>
                    <a:p>
                      <a:r>
                        <a:rPr lang="en-US" dirty="0">
                          <a:solidFill>
                            <a:srgbClr val="FF0000"/>
                          </a:solidFill>
                        </a:rPr>
                        <a:t>7</a:t>
                      </a:r>
                    </a:p>
                  </a:txBody>
                  <a:tcPr/>
                </a:tc>
                <a:tc>
                  <a:txBody>
                    <a:bodyPr/>
                    <a:lstStyle/>
                    <a:p>
                      <a:r>
                        <a:rPr lang="en-US" dirty="0"/>
                        <a:t>111</a:t>
                      </a:r>
                    </a:p>
                  </a:txBody>
                  <a:tcPr/>
                </a:tc>
                <a:tc>
                  <a:txBody>
                    <a:bodyPr/>
                    <a:lstStyle/>
                    <a:p>
                      <a:r>
                        <a:rPr lang="en-US" dirty="0"/>
                        <a:t>000</a:t>
                      </a:r>
                    </a:p>
                  </a:txBody>
                  <a:tcPr/>
                </a:tc>
                <a:extLst>
                  <a:ext uri="{0D108BD9-81ED-4DB2-BD59-A6C34878D82A}">
                    <a16:rowId xmlns:a16="http://schemas.microsoft.com/office/drawing/2014/main" val="2063547425"/>
                  </a:ext>
                </a:extLst>
              </a:tr>
              <a:tr h="370840">
                <a:tc>
                  <a:txBody>
                    <a:bodyPr/>
                    <a:lstStyle/>
                    <a:p>
                      <a:r>
                        <a:rPr lang="en-US" dirty="0">
                          <a:solidFill>
                            <a:srgbClr val="0432FF"/>
                          </a:solidFill>
                        </a:rPr>
                        <a:t>1</a:t>
                      </a:r>
                    </a:p>
                  </a:txBody>
                  <a:tcPr/>
                </a:tc>
                <a:tc>
                  <a:txBody>
                    <a:bodyPr/>
                    <a:lstStyle/>
                    <a:p>
                      <a:r>
                        <a:rPr lang="en-US" dirty="0">
                          <a:solidFill>
                            <a:srgbClr val="0432FF"/>
                          </a:solidFill>
                        </a:rPr>
                        <a:t>6</a:t>
                      </a:r>
                    </a:p>
                  </a:txBody>
                  <a:tcPr/>
                </a:tc>
                <a:tc>
                  <a:txBody>
                    <a:bodyPr/>
                    <a:lstStyle/>
                    <a:p>
                      <a:r>
                        <a:rPr lang="en-US" dirty="0"/>
                        <a:t>110</a:t>
                      </a:r>
                    </a:p>
                  </a:txBody>
                  <a:tcPr/>
                </a:tc>
                <a:tc>
                  <a:txBody>
                    <a:bodyPr/>
                    <a:lstStyle/>
                    <a:p>
                      <a:r>
                        <a:rPr lang="en-US" dirty="0"/>
                        <a:t>110</a:t>
                      </a:r>
                    </a:p>
                  </a:txBody>
                  <a:tcPr/>
                </a:tc>
                <a:extLst>
                  <a:ext uri="{0D108BD9-81ED-4DB2-BD59-A6C34878D82A}">
                    <a16:rowId xmlns:a16="http://schemas.microsoft.com/office/drawing/2014/main" val="2126660541"/>
                  </a:ext>
                </a:extLst>
              </a:tr>
              <a:tr h="370840">
                <a:tc>
                  <a:txBody>
                    <a:bodyPr/>
                    <a:lstStyle/>
                    <a:p>
                      <a:r>
                        <a:rPr lang="en-US" dirty="0">
                          <a:solidFill>
                            <a:srgbClr val="0432FF"/>
                          </a:solidFill>
                        </a:rPr>
                        <a:t>2</a:t>
                      </a:r>
                    </a:p>
                  </a:txBody>
                  <a:tcPr/>
                </a:tc>
                <a:tc>
                  <a:txBody>
                    <a:bodyPr/>
                    <a:lstStyle/>
                    <a:p>
                      <a:r>
                        <a:rPr lang="en-US" dirty="0">
                          <a:solidFill>
                            <a:srgbClr val="0432FF"/>
                          </a:solidFill>
                        </a:rPr>
                        <a:t>7</a:t>
                      </a:r>
                    </a:p>
                  </a:txBody>
                  <a:tcPr/>
                </a:tc>
                <a:tc>
                  <a:txBody>
                    <a:bodyPr/>
                    <a:lstStyle/>
                    <a:p>
                      <a:r>
                        <a:rPr lang="en-US" dirty="0"/>
                        <a:t>111</a:t>
                      </a:r>
                    </a:p>
                  </a:txBody>
                  <a:tcPr/>
                </a:tc>
                <a:tc>
                  <a:txBody>
                    <a:bodyPr/>
                    <a:lstStyle/>
                    <a:p>
                      <a:r>
                        <a:rPr lang="en-US" dirty="0"/>
                        <a:t>110</a:t>
                      </a:r>
                    </a:p>
                  </a:txBody>
                  <a:tcPr/>
                </a:tc>
                <a:extLst>
                  <a:ext uri="{0D108BD9-81ED-4DB2-BD59-A6C34878D82A}">
                    <a16:rowId xmlns:a16="http://schemas.microsoft.com/office/drawing/2014/main" val="3865845003"/>
                  </a:ext>
                </a:extLst>
              </a:tr>
              <a:tr h="370840">
                <a:tc>
                  <a:txBody>
                    <a:bodyPr/>
                    <a:lstStyle/>
                    <a:p>
                      <a:r>
                        <a:rPr lang="en-US" dirty="0">
                          <a:solidFill>
                            <a:srgbClr val="7030A0"/>
                          </a:solidFill>
                        </a:rPr>
                        <a:t>3</a:t>
                      </a:r>
                    </a:p>
                  </a:txBody>
                  <a:tcPr/>
                </a:tc>
                <a:tc>
                  <a:txBody>
                    <a:bodyPr/>
                    <a:lstStyle/>
                    <a:p>
                      <a:r>
                        <a:rPr lang="en-US" dirty="0">
                          <a:solidFill>
                            <a:srgbClr val="7030A0"/>
                          </a:solidFill>
                        </a:rPr>
                        <a:t>2</a:t>
                      </a:r>
                    </a:p>
                  </a:txBody>
                  <a:tcPr/>
                </a:tc>
                <a:tc>
                  <a:txBody>
                    <a:bodyPr/>
                    <a:lstStyle/>
                    <a:p>
                      <a:r>
                        <a:rPr lang="en-US" dirty="0">
                          <a:solidFill>
                            <a:srgbClr val="7030A0"/>
                          </a:solidFill>
                        </a:rPr>
                        <a:t>010</a:t>
                      </a:r>
                    </a:p>
                  </a:txBody>
                  <a:tcPr/>
                </a:tc>
                <a:tc>
                  <a:txBody>
                    <a:bodyPr/>
                    <a:lstStyle/>
                    <a:p>
                      <a:r>
                        <a:rPr lang="en-US" dirty="0">
                          <a:solidFill>
                            <a:srgbClr val="7030A0"/>
                          </a:solidFill>
                        </a:rPr>
                        <a:t>120</a:t>
                      </a:r>
                    </a:p>
                  </a:txBody>
                  <a:tcPr/>
                </a:tc>
                <a:extLst>
                  <a:ext uri="{0D108BD9-81ED-4DB2-BD59-A6C34878D82A}">
                    <a16:rowId xmlns:a16="http://schemas.microsoft.com/office/drawing/2014/main" val="3457509290"/>
                  </a:ext>
                </a:extLst>
              </a:tr>
              <a:tr h="370840">
                <a:tc>
                  <a:txBody>
                    <a:bodyPr/>
                    <a:lstStyle/>
                    <a:p>
                      <a:r>
                        <a:rPr lang="en-US" dirty="0"/>
                        <a:t>4</a:t>
                      </a:r>
                    </a:p>
                  </a:txBody>
                  <a:tcPr/>
                </a:tc>
                <a:tc>
                  <a:txBody>
                    <a:bodyPr/>
                    <a:lstStyle/>
                    <a:p>
                      <a:r>
                        <a:rPr lang="en-US" dirty="0"/>
                        <a:t>1</a:t>
                      </a:r>
                    </a:p>
                  </a:txBody>
                  <a:tcPr/>
                </a:tc>
                <a:tc>
                  <a:txBody>
                    <a:bodyPr/>
                    <a:lstStyle/>
                    <a:p>
                      <a:r>
                        <a:rPr lang="en-US" dirty="0"/>
                        <a:t>001</a:t>
                      </a:r>
                    </a:p>
                  </a:txBody>
                  <a:tcPr/>
                </a:tc>
                <a:tc>
                  <a:txBody>
                    <a:bodyPr/>
                    <a:lstStyle/>
                    <a:p>
                      <a:r>
                        <a:rPr lang="en-US" dirty="0"/>
                        <a:t>010</a:t>
                      </a:r>
                    </a:p>
                  </a:txBody>
                  <a:tcPr/>
                </a:tc>
                <a:extLst>
                  <a:ext uri="{0D108BD9-81ED-4DB2-BD59-A6C34878D82A}">
                    <a16:rowId xmlns:a16="http://schemas.microsoft.com/office/drawing/2014/main" val="2220752101"/>
                  </a:ext>
                </a:extLst>
              </a:tr>
              <a:tr h="370840">
                <a:tc>
                  <a:txBody>
                    <a:bodyPr/>
                    <a:lstStyle/>
                    <a:p>
                      <a:r>
                        <a:rPr lang="en-US" dirty="0">
                          <a:solidFill>
                            <a:srgbClr val="0432FF"/>
                          </a:solidFill>
                        </a:rPr>
                        <a:t>5</a:t>
                      </a:r>
                    </a:p>
                  </a:txBody>
                  <a:tcPr/>
                </a:tc>
                <a:tc>
                  <a:txBody>
                    <a:bodyPr/>
                    <a:lstStyle/>
                    <a:p>
                      <a:r>
                        <a:rPr lang="en-US" dirty="0">
                          <a:solidFill>
                            <a:srgbClr val="0432FF"/>
                          </a:solidFill>
                        </a:rPr>
                        <a:t>4</a:t>
                      </a:r>
                    </a:p>
                  </a:txBody>
                  <a:tcPr/>
                </a:tc>
                <a:tc>
                  <a:txBody>
                    <a:bodyPr/>
                    <a:lstStyle/>
                    <a:p>
                      <a:r>
                        <a:rPr lang="en-US" dirty="0"/>
                        <a:t>100</a:t>
                      </a:r>
                    </a:p>
                  </a:txBody>
                  <a:tcPr/>
                </a:tc>
                <a:tc>
                  <a:txBody>
                    <a:bodyPr/>
                    <a:lstStyle/>
                    <a:p>
                      <a:r>
                        <a:rPr lang="en-US" dirty="0"/>
                        <a:t>110</a:t>
                      </a:r>
                    </a:p>
                  </a:txBody>
                  <a:tcPr/>
                </a:tc>
                <a:extLst>
                  <a:ext uri="{0D108BD9-81ED-4DB2-BD59-A6C34878D82A}">
                    <a16:rowId xmlns:a16="http://schemas.microsoft.com/office/drawing/2014/main" val="3200465171"/>
                  </a:ext>
                </a:extLst>
              </a:tr>
              <a:tr h="370840">
                <a:tc>
                  <a:txBody>
                    <a:bodyPr/>
                    <a:lstStyle/>
                    <a:p>
                      <a:r>
                        <a:rPr lang="en-US" dirty="0">
                          <a:solidFill>
                            <a:srgbClr val="7030A0"/>
                          </a:solidFill>
                        </a:rPr>
                        <a:t>6</a:t>
                      </a:r>
                    </a:p>
                  </a:txBody>
                  <a:tcPr/>
                </a:tc>
                <a:tc>
                  <a:txBody>
                    <a:bodyPr/>
                    <a:lstStyle/>
                    <a:p>
                      <a:r>
                        <a:rPr lang="en-US" dirty="0">
                          <a:solidFill>
                            <a:srgbClr val="7030A0"/>
                          </a:solidFill>
                        </a:rPr>
                        <a:t>2</a:t>
                      </a:r>
                    </a:p>
                  </a:txBody>
                  <a:tcPr/>
                </a:tc>
                <a:tc>
                  <a:txBody>
                    <a:bodyPr/>
                    <a:lstStyle/>
                    <a:p>
                      <a:r>
                        <a:rPr lang="en-US" dirty="0">
                          <a:solidFill>
                            <a:srgbClr val="7030A0"/>
                          </a:solidFill>
                        </a:rPr>
                        <a:t>010</a:t>
                      </a:r>
                    </a:p>
                  </a:txBody>
                  <a:tcPr/>
                </a:tc>
                <a:tc>
                  <a:txBody>
                    <a:bodyPr/>
                    <a:lstStyle/>
                    <a:p>
                      <a:r>
                        <a:rPr lang="en-US" dirty="0">
                          <a:solidFill>
                            <a:srgbClr val="7030A0"/>
                          </a:solidFill>
                        </a:rPr>
                        <a:t>120</a:t>
                      </a:r>
                    </a:p>
                  </a:txBody>
                  <a:tcPr/>
                </a:tc>
                <a:extLst>
                  <a:ext uri="{0D108BD9-81ED-4DB2-BD59-A6C34878D82A}">
                    <a16:rowId xmlns:a16="http://schemas.microsoft.com/office/drawing/2014/main" val="844817084"/>
                  </a:ext>
                </a:extLst>
              </a:tr>
            </a:tbl>
          </a:graphicData>
        </a:graphic>
      </p:graphicFrame>
      <p:sp>
        <p:nvSpPr>
          <p:cNvPr id="10" name="TextBox 9">
            <a:extLst>
              <a:ext uri="{FF2B5EF4-FFF2-40B4-BE49-F238E27FC236}">
                <a16:creationId xmlns:a16="http://schemas.microsoft.com/office/drawing/2014/main" id="{D9B10C42-3759-EC47-9502-243694746866}"/>
              </a:ext>
            </a:extLst>
          </p:cNvPr>
          <p:cNvSpPr txBox="1"/>
          <p:nvPr/>
        </p:nvSpPr>
        <p:spPr>
          <a:xfrm>
            <a:off x="628651" y="1835332"/>
            <a:ext cx="2472470" cy="369332"/>
          </a:xfrm>
          <a:prstGeom prst="rect">
            <a:avLst/>
          </a:prstGeom>
          <a:noFill/>
        </p:spPr>
        <p:txBody>
          <a:bodyPr wrap="square" rtlCol="0">
            <a:spAutoFit/>
          </a:bodyPr>
          <a:lstStyle/>
          <a:p>
            <a:pPr algn="ctr"/>
            <a:r>
              <a:rPr lang="en-US" dirty="0"/>
              <a:t>Offset</a:t>
            </a:r>
          </a:p>
        </p:txBody>
      </p:sp>
      <p:graphicFrame>
        <p:nvGraphicFramePr>
          <p:cNvPr id="8" name="Table 7">
            <a:extLst>
              <a:ext uri="{FF2B5EF4-FFF2-40B4-BE49-F238E27FC236}">
                <a16:creationId xmlns:a16="http://schemas.microsoft.com/office/drawing/2014/main" id="{D0C848A3-6D07-AD4F-8FF5-DC7F9EC1954B}"/>
              </a:ext>
            </a:extLst>
          </p:cNvPr>
          <p:cNvGraphicFramePr>
            <a:graphicFrameLocks noGrp="1"/>
          </p:cNvGraphicFramePr>
          <p:nvPr>
            <p:extLst>
              <p:ext uri="{D42A27DB-BD31-4B8C-83A1-F6EECF244321}">
                <p14:modId xmlns:p14="http://schemas.microsoft.com/office/powerpoint/2010/main" val="4211147512"/>
              </p:ext>
            </p:extLst>
          </p:nvPr>
        </p:nvGraphicFramePr>
        <p:xfrm>
          <a:off x="3694066" y="2311400"/>
          <a:ext cx="4821284" cy="2595880"/>
        </p:xfrm>
        <a:graphic>
          <a:graphicData uri="http://schemas.openxmlformats.org/drawingml/2006/table">
            <a:tbl>
              <a:tblPr firstRow="1" bandRow="1">
                <a:tableStyleId>{5940675A-B579-460E-94D1-54222C63F5DA}</a:tableStyleId>
              </a:tblPr>
              <a:tblGrid>
                <a:gridCol w="1205321">
                  <a:extLst>
                    <a:ext uri="{9D8B030D-6E8A-4147-A177-3AD203B41FA5}">
                      <a16:colId xmlns:a16="http://schemas.microsoft.com/office/drawing/2014/main" val="3209609822"/>
                    </a:ext>
                  </a:extLst>
                </a:gridCol>
                <a:gridCol w="1205321">
                  <a:extLst>
                    <a:ext uri="{9D8B030D-6E8A-4147-A177-3AD203B41FA5}">
                      <a16:colId xmlns:a16="http://schemas.microsoft.com/office/drawing/2014/main" val="2164334343"/>
                    </a:ext>
                  </a:extLst>
                </a:gridCol>
                <a:gridCol w="1205321">
                  <a:extLst>
                    <a:ext uri="{9D8B030D-6E8A-4147-A177-3AD203B41FA5}">
                      <a16:colId xmlns:a16="http://schemas.microsoft.com/office/drawing/2014/main" val="3088930533"/>
                    </a:ext>
                  </a:extLst>
                </a:gridCol>
                <a:gridCol w="1205321">
                  <a:extLst>
                    <a:ext uri="{9D8B030D-6E8A-4147-A177-3AD203B41FA5}">
                      <a16:colId xmlns:a16="http://schemas.microsoft.com/office/drawing/2014/main" val="2944004907"/>
                    </a:ext>
                  </a:extLst>
                </a:gridCol>
              </a:tblGrid>
              <a:tr h="370840">
                <a:tc>
                  <a:txBody>
                    <a:bodyPr/>
                    <a:lstStyle/>
                    <a:p>
                      <a:r>
                        <a:rPr lang="en-US" dirty="0"/>
                        <a:t>000</a:t>
                      </a:r>
                    </a:p>
                  </a:txBody>
                  <a:tcPr/>
                </a:tc>
                <a:tc>
                  <a:txBody>
                    <a:bodyPr/>
                    <a:lstStyle/>
                    <a:p>
                      <a:r>
                        <a:rPr lang="en-US" dirty="0"/>
                        <a:t>0</a:t>
                      </a:r>
                    </a:p>
                  </a:txBody>
                  <a:tcPr/>
                </a:tc>
                <a:tc>
                  <a:txBody>
                    <a:bodyPr/>
                    <a:lstStyle/>
                    <a:p>
                      <a:r>
                        <a:rPr lang="en-US" dirty="0">
                          <a:solidFill>
                            <a:srgbClr val="FF0000"/>
                          </a:solidFill>
                        </a:rPr>
                        <a:t>7</a:t>
                      </a:r>
                      <a:r>
                        <a:rPr lang="en-US" dirty="0"/>
                        <a:t>, </a:t>
                      </a:r>
                    </a:p>
                  </a:txBody>
                  <a:tcPr/>
                </a:tc>
                <a:tc>
                  <a:txBody>
                    <a:bodyPr/>
                    <a:lstStyle/>
                    <a:p>
                      <a:r>
                        <a:rPr lang="en-US" dirty="0">
                          <a:solidFill>
                            <a:srgbClr val="FF0000"/>
                          </a:solidFill>
                        </a:rPr>
                        <a:t>0</a:t>
                      </a:r>
                    </a:p>
                  </a:txBody>
                  <a:tcPr/>
                </a:tc>
                <a:extLst>
                  <a:ext uri="{0D108BD9-81ED-4DB2-BD59-A6C34878D82A}">
                    <a16:rowId xmlns:a16="http://schemas.microsoft.com/office/drawing/2014/main" val="2063547425"/>
                  </a:ext>
                </a:extLst>
              </a:tr>
              <a:tr h="370840">
                <a:tc>
                  <a:txBody>
                    <a:bodyPr/>
                    <a:lstStyle/>
                    <a:p>
                      <a:r>
                        <a:rPr lang="en-US" dirty="0"/>
                        <a:t>110</a:t>
                      </a:r>
                    </a:p>
                  </a:txBody>
                  <a:tcPr/>
                </a:tc>
                <a:tc>
                  <a:txBody>
                    <a:bodyPr/>
                    <a:lstStyle/>
                    <a:p>
                      <a:r>
                        <a:rPr lang="en-US" dirty="0"/>
                        <a:t>1</a:t>
                      </a:r>
                    </a:p>
                  </a:txBody>
                  <a:tcPr/>
                </a:tc>
                <a:tc>
                  <a:txBody>
                    <a:bodyPr/>
                    <a:lstStyle/>
                    <a:p>
                      <a:r>
                        <a:rPr lang="en-US" dirty="0">
                          <a:solidFill>
                            <a:srgbClr val="0432FF"/>
                          </a:solidFill>
                        </a:rPr>
                        <a:t>6, 7, 4</a:t>
                      </a:r>
                    </a:p>
                  </a:txBody>
                  <a:tcPr/>
                </a:tc>
                <a:tc>
                  <a:txBody>
                    <a:bodyPr/>
                    <a:lstStyle/>
                    <a:p>
                      <a:r>
                        <a:rPr lang="en-US" dirty="0">
                          <a:solidFill>
                            <a:srgbClr val="0432FF"/>
                          </a:solidFill>
                        </a:rPr>
                        <a:t>1, 2, 5</a:t>
                      </a:r>
                    </a:p>
                  </a:txBody>
                  <a:tcPr/>
                </a:tc>
                <a:extLst>
                  <a:ext uri="{0D108BD9-81ED-4DB2-BD59-A6C34878D82A}">
                    <a16:rowId xmlns:a16="http://schemas.microsoft.com/office/drawing/2014/main" val="2126660541"/>
                  </a:ext>
                </a:extLst>
              </a:tr>
              <a:tr h="370840">
                <a:tc>
                  <a:txBody>
                    <a:bodyPr/>
                    <a:lstStyle/>
                    <a:p>
                      <a:r>
                        <a:rPr lang="en-US" dirty="0"/>
                        <a:t>120</a:t>
                      </a:r>
                    </a:p>
                  </a:txBody>
                  <a:tcPr/>
                </a:tc>
                <a:tc>
                  <a:txBody>
                    <a:bodyPr/>
                    <a:lstStyle/>
                    <a:p>
                      <a:r>
                        <a:rPr lang="en-US" dirty="0"/>
                        <a:t>2</a:t>
                      </a:r>
                    </a:p>
                  </a:txBody>
                  <a:tcPr/>
                </a:tc>
                <a:tc>
                  <a:txBody>
                    <a:bodyPr/>
                    <a:lstStyle/>
                    <a:p>
                      <a:r>
                        <a:rPr lang="en-US" dirty="0">
                          <a:solidFill>
                            <a:srgbClr val="7030A0"/>
                          </a:solidFill>
                        </a:rPr>
                        <a:t>2, 2</a:t>
                      </a:r>
                    </a:p>
                  </a:txBody>
                  <a:tcPr/>
                </a:tc>
                <a:tc>
                  <a:txBody>
                    <a:bodyPr/>
                    <a:lstStyle/>
                    <a:p>
                      <a:r>
                        <a:rPr lang="en-US" dirty="0">
                          <a:solidFill>
                            <a:srgbClr val="7030A0"/>
                          </a:solidFill>
                        </a:rPr>
                        <a:t>3, 6</a:t>
                      </a:r>
                    </a:p>
                  </a:txBody>
                  <a:tcPr/>
                </a:tc>
                <a:extLst>
                  <a:ext uri="{0D108BD9-81ED-4DB2-BD59-A6C34878D82A}">
                    <a16:rowId xmlns:a16="http://schemas.microsoft.com/office/drawing/2014/main" val="3865845003"/>
                  </a:ext>
                </a:extLst>
              </a:tr>
              <a:tr h="370840">
                <a:tc>
                  <a:txBody>
                    <a:bodyPr/>
                    <a:lstStyle/>
                    <a:p>
                      <a:r>
                        <a:rPr lang="en-US" dirty="0"/>
                        <a:t>010</a:t>
                      </a:r>
                    </a:p>
                  </a:txBody>
                  <a:tcPr/>
                </a:tc>
                <a:tc>
                  <a:txBody>
                    <a:bodyPr/>
                    <a:lstStyle/>
                    <a:p>
                      <a:r>
                        <a:rPr lang="en-US" dirty="0"/>
                        <a:t>3</a:t>
                      </a:r>
                    </a:p>
                  </a:txBody>
                  <a:tcPr/>
                </a:tc>
                <a:tc>
                  <a:txBody>
                    <a:bodyPr/>
                    <a:lstStyle/>
                    <a:p>
                      <a:r>
                        <a:rPr lang="en-US" dirty="0"/>
                        <a:t>1</a:t>
                      </a:r>
                    </a:p>
                  </a:txBody>
                  <a:tcPr/>
                </a:tc>
                <a:tc>
                  <a:txBody>
                    <a:bodyPr/>
                    <a:lstStyle/>
                    <a:p>
                      <a:r>
                        <a:rPr lang="en-US" dirty="0"/>
                        <a:t>4</a:t>
                      </a:r>
                    </a:p>
                  </a:txBody>
                  <a:tcPr/>
                </a:tc>
                <a:extLst>
                  <a:ext uri="{0D108BD9-81ED-4DB2-BD59-A6C34878D82A}">
                    <a16:rowId xmlns:a16="http://schemas.microsoft.com/office/drawing/2014/main" val="3457509290"/>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220752101"/>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200465171"/>
                  </a:ext>
                </a:extLst>
              </a:tr>
              <a:tr h="370840">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844817084"/>
                  </a:ext>
                </a:extLst>
              </a:tr>
            </a:tbl>
          </a:graphicData>
        </a:graphic>
      </p:graphicFrame>
    </p:spTree>
    <p:extLst>
      <p:ext uri="{BB962C8B-B14F-4D97-AF65-F5344CB8AC3E}">
        <p14:creationId xmlns:p14="http://schemas.microsoft.com/office/powerpoint/2010/main" val="1020247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FD42D5C-7660-A643-9B24-CF0863C1E5E9}"/>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8946489D-7E5B-F44C-B753-9204CF3CBEDB}"/>
              </a:ext>
            </a:extLst>
          </p:cNvPr>
          <p:cNvSpPr>
            <a:spLocks noGrp="1"/>
          </p:cNvSpPr>
          <p:nvPr>
            <p:ph type="title"/>
          </p:nvPr>
        </p:nvSpPr>
        <p:spPr/>
        <p:txBody>
          <a:bodyPr/>
          <a:lstStyle/>
          <a:p>
            <a:r>
              <a:rPr lang="en-US" dirty="0"/>
              <a:t>std::map and std::</a:t>
            </a:r>
            <a:r>
              <a:rPr lang="en-US" dirty="0" err="1"/>
              <a:t>unordered_map</a:t>
            </a:r>
            <a:endParaRPr lang="en-US" dirty="0"/>
          </a:p>
        </p:txBody>
      </p:sp>
      <p:sp>
        <p:nvSpPr>
          <p:cNvPr id="4" name="Content Placeholder 3">
            <a:extLst>
              <a:ext uri="{FF2B5EF4-FFF2-40B4-BE49-F238E27FC236}">
                <a16:creationId xmlns:a16="http://schemas.microsoft.com/office/drawing/2014/main" id="{71126A72-E7EB-1946-8D88-F56FBC487AFB}"/>
              </a:ext>
            </a:extLst>
          </p:cNvPr>
          <p:cNvSpPr>
            <a:spLocks noGrp="1"/>
          </p:cNvSpPr>
          <p:nvPr>
            <p:ph idx="1"/>
          </p:nvPr>
        </p:nvSpPr>
        <p:spPr/>
        <p:txBody>
          <a:bodyPr/>
          <a:lstStyle/>
          <a:p>
            <a:r>
              <a:rPr lang="en-US" dirty="0"/>
              <a:t>Both are 1-1 mapping</a:t>
            </a:r>
          </a:p>
          <a:p>
            <a:pPr lvl="1"/>
            <a:r>
              <a:rPr lang="en-US" dirty="0"/>
              <a:t>map implements O(</a:t>
            </a:r>
            <a:r>
              <a:rPr lang="en-US" dirty="0" err="1"/>
              <a:t>logN</a:t>
            </a:r>
            <a:r>
              <a:rPr lang="en-US" dirty="0"/>
              <a:t>) red-black tree</a:t>
            </a:r>
          </a:p>
          <a:p>
            <a:pPr lvl="1"/>
            <a:r>
              <a:rPr lang="en-US" dirty="0" err="1"/>
              <a:t>unordered_map</a:t>
            </a:r>
            <a:r>
              <a:rPr lang="en-US" dirty="0"/>
              <a:t> implements O(1) hash function</a:t>
            </a:r>
          </a:p>
        </p:txBody>
      </p:sp>
      <p:sp>
        <p:nvSpPr>
          <p:cNvPr id="5" name="文字方塊 8">
            <a:extLst>
              <a:ext uri="{FF2B5EF4-FFF2-40B4-BE49-F238E27FC236}">
                <a16:creationId xmlns:a16="http://schemas.microsoft.com/office/drawing/2014/main" id="{A674DDFB-2C1F-694B-9118-E311C0E4587E}"/>
              </a:ext>
            </a:extLst>
          </p:cNvPr>
          <p:cNvSpPr txBox="1"/>
          <p:nvPr/>
        </p:nvSpPr>
        <p:spPr>
          <a:xfrm>
            <a:off x="628650" y="3019424"/>
            <a:ext cx="7886700" cy="3416320"/>
          </a:xfrm>
          <a:prstGeom prst="rect">
            <a:avLst/>
          </a:prstGeom>
          <a:noFill/>
        </p:spPr>
        <p:txBody>
          <a:bodyPr wrap="square" rtlCol="0">
            <a:spAutoFit/>
          </a:bodyPr>
          <a:lstStyle/>
          <a:p>
            <a:r>
              <a:rPr lang="en-US" altLang="zh-TW" dirty="0">
                <a:latin typeface="Courier New" pitchFamily="49" charset="0"/>
                <a:cs typeface="Courier New" pitchFamily="49" charset="0"/>
              </a:rPr>
              <a:t>#include &lt;map&gt;</a:t>
            </a:r>
          </a:p>
          <a:p>
            <a:r>
              <a:rPr lang="en-US" altLang="zh-TW" dirty="0">
                <a:latin typeface="Courier New" pitchFamily="49" charset="0"/>
                <a:cs typeface="Courier New" pitchFamily="49" charset="0"/>
              </a:rPr>
              <a:t>#include &lt;</a:t>
            </a:r>
            <a:r>
              <a:rPr lang="en-US" altLang="zh-TW" dirty="0" err="1">
                <a:latin typeface="Courier New" pitchFamily="49" charset="0"/>
                <a:cs typeface="Courier New" pitchFamily="49" charset="0"/>
              </a:rPr>
              <a:t>unordered_map</a:t>
            </a:r>
            <a:r>
              <a:rPr lang="en-US" altLang="zh-TW" dirty="0">
                <a:latin typeface="Courier New" pitchFamily="49" charset="0"/>
                <a:cs typeface="Courier New" pitchFamily="49" charset="0"/>
              </a:rPr>
              <a:t>&gt;</a:t>
            </a:r>
          </a:p>
          <a:p>
            <a:endParaRPr lang="en-US" altLang="zh-TW" dirty="0">
              <a:latin typeface="Courier New" pitchFamily="49" charset="0"/>
              <a:cs typeface="Courier New" pitchFamily="49" charset="0"/>
            </a:endParaRPr>
          </a:p>
          <a:p>
            <a:r>
              <a:rPr lang="en-US" altLang="zh-TW" b="1" i="1" dirty="0">
                <a:solidFill>
                  <a:srgbClr val="FF0000"/>
                </a:solidFill>
                <a:latin typeface="Courier New" pitchFamily="49" charset="0"/>
                <a:cs typeface="Courier New" pitchFamily="49" charset="0"/>
              </a:rPr>
              <a:t>//declaration</a:t>
            </a:r>
          </a:p>
          <a:p>
            <a:r>
              <a:rPr lang="en-US" altLang="zh-TW" dirty="0">
                <a:latin typeface="Courier New" pitchFamily="49" charset="0"/>
                <a:cs typeface="Courier New" pitchFamily="49" charset="0"/>
              </a:rPr>
              <a:t>std::map&lt;int, int&gt;QQ;</a:t>
            </a:r>
            <a:r>
              <a:rPr lang="en-US" altLang="zh-TW" b="1" dirty="0">
                <a:solidFill>
                  <a:srgbClr val="00B050"/>
                </a:solidFill>
                <a:latin typeface="Courier New" pitchFamily="49" charset="0"/>
                <a:cs typeface="Courier New" pitchFamily="49" charset="0"/>
              </a:rPr>
              <a:t> // std::</a:t>
            </a:r>
            <a:r>
              <a:rPr lang="en-US" altLang="zh-TW" b="1" dirty="0" err="1">
                <a:solidFill>
                  <a:srgbClr val="00B050"/>
                </a:solidFill>
                <a:latin typeface="Courier New" pitchFamily="49" charset="0"/>
                <a:cs typeface="Courier New" pitchFamily="49" charset="0"/>
              </a:rPr>
              <a:t>unordered_map</a:t>
            </a:r>
            <a:r>
              <a:rPr lang="en-US" altLang="zh-TW" b="1" dirty="0">
                <a:solidFill>
                  <a:srgbClr val="00B050"/>
                </a:solidFill>
                <a:latin typeface="Courier New" pitchFamily="49" charset="0"/>
                <a:cs typeface="Courier New" pitchFamily="49" charset="0"/>
              </a:rPr>
              <a:t>&lt;int, int&gt;</a:t>
            </a:r>
            <a:endParaRPr lang="en-US" altLang="zh-TW" dirty="0">
              <a:latin typeface="Courier New" pitchFamily="49" charset="0"/>
              <a:cs typeface="Courier New" pitchFamily="49" charset="0"/>
            </a:endParaRPr>
          </a:p>
          <a:p>
            <a:r>
              <a:rPr lang="en-US" altLang="zh-TW" dirty="0">
                <a:latin typeface="Courier New" pitchFamily="49" charset="0"/>
                <a:cs typeface="Courier New" pitchFamily="49" charset="0"/>
              </a:rPr>
              <a:t>QQ[1234567] = 123456;</a:t>
            </a:r>
          </a:p>
          <a:p>
            <a:r>
              <a:rPr lang="en-US" altLang="zh-TW" dirty="0">
                <a:latin typeface="Courier New" pitchFamily="49" charset="0"/>
                <a:cs typeface="Courier New" pitchFamily="49" charset="0"/>
              </a:rPr>
              <a:t>QQ[8] = -1;</a:t>
            </a:r>
          </a:p>
          <a:p>
            <a:r>
              <a:rPr lang="en-US" altLang="zh-TW" b="1" dirty="0" err="1">
                <a:latin typeface="Courier New" pitchFamily="49" charset="0"/>
                <a:cs typeface="Courier New" pitchFamily="49" charset="0"/>
              </a:rPr>
              <a:t>printf</a:t>
            </a:r>
            <a:r>
              <a:rPr lang="en-US" altLang="zh-TW" b="1" dirty="0">
                <a:latin typeface="Courier New" pitchFamily="49" charset="0"/>
                <a:cs typeface="Courier New" pitchFamily="49" charset="0"/>
              </a:rPr>
              <a:t>(“%d\n”, QQ[8]);			</a:t>
            </a:r>
            <a:r>
              <a:rPr lang="en-US" altLang="zh-TW" b="1" dirty="0">
                <a:solidFill>
                  <a:srgbClr val="00B050"/>
                </a:solidFill>
                <a:latin typeface="Courier New" pitchFamily="49" charset="0"/>
                <a:cs typeface="Courier New" pitchFamily="49" charset="0"/>
              </a:rPr>
              <a:t>//-1</a:t>
            </a:r>
          </a:p>
          <a:p>
            <a:r>
              <a:rPr lang="en-US" altLang="zh-TW" b="1" dirty="0" err="1">
                <a:latin typeface="Courier New" pitchFamily="49" charset="0"/>
                <a:cs typeface="Courier New" pitchFamily="49" charset="0"/>
              </a:rPr>
              <a:t>printf</a:t>
            </a:r>
            <a:r>
              <a:rPr lang="en-US" altLang="zh-TW" b="1" dirty="0">
                <a:latin typeface="Courier New" pitchFamily="49" charset="0"/>
                <a:cs typeface="Courier New" pitchFamily="49" charset="0"/>
              </a:rPr>
              <a:t>(“%d\n”, QQ[123456]);	</a:t>
            </a:r>
            <a:r>
              <a:rPr lang="en-US" altLang="zh-TW" b="1" dirty="0">
                <a:solidFill>
                  <a:srgbClr val="00B050"/>
                </a:solidFill>
                <a:latin typeface="Courier New" pitchFamily="49" charset="0"/>
                <a:cs typeface="Courier New" pitchFamily="49" charset="0"/>
              </a:rPr>
              <a:t>//0</a:t>
            </a:r>
          </a:p>
          <a:p>
            <a:endParaRPr lang="en-US" altLang="zh-TW" dirty="0">
              <a:latin typeface="Courier New" pitchFamily="49" charset="0"/>
              <a:cs typeface="Courier New" pitchFamily="49" charset="0"/>
            </a:endParaRPr>
          </a:p>
          <a:p>
            <a:r>
              <a:rPr lang="en-US" altLang="zh-TW" b="1" i="1" dirty="0">
                <a:solidFill>
                  <a:srgbClr val="FF0000"/>
                </a:solidFill>
                <a:latin typeface="Courier New" pitchFamily="49" charset="0"/>
                <a:cs typeface="Courier New" pitchFamily="49" charset="0"/>
              </a:rPr>
              <a:t>//clear</a:t>
            </a:r>
          </a:p>
          <a:p>
            <a:r>
              <a:rPr lang="en-US" altLang="zh-TW" dirty="0" err="1">
                <a:latin typeface="Courier New" pitchFamily="49" charset="0"/>
                <a:cs typeface="Courier New" pitchFamily="49" charset="0"/>
              </a:rPr>
              <a:t>QQ.clear</a:t>
            </a:r>
            <a:r>
              <a:rPr lang="en-US" altLang="zh-TW" dirty="0">
                <a:latin typeface="Courier New" pitchFamily="49" charset="0"/>
                <a:cs typeface="Courier New" pitchFamily="49" charset="0"/>
              </a:rPr>
              <a:t>();</a:t>
            </a:r>
          </a:p>
        </p:txBody>
      </p:sp>
    </p:spTree>
    <p:extLst>
      <p:ext uri="{BB962C8B-B14F-4D97-AF65-F5344CB8AC3E}">
        <p14:creationId xmlns:p14="http://schemas.microsoft.com/office/powerpoint/2010/main" val="8459250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877178-2E26-7744-902D-3F50FF756F2C}"/>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8A396E42-706A-184B-B6A5-66739EE5C1FF}"/>
              </a:ext>
            </a:extLst>
          </p:cNvPr>
          <p:cNvSpPr>
            <a:spLocks noGrp="1"/>
          </p:cNvSpPr>
          <p:nvPr>
            <p:ph type="title"/>
          </p:nvPr>
        </p:nvSpPr>
        <p:spPr/>
        <p:txBody>
          <a:bodyPr/>
          <a:lstStyle/>
          <a:p>
            <a:r>
              <a:rPr lang="en-US" dirty="0"/>
              <a:t>std::set and std::</a:t>
            </a:r>
            <a:r>
              <a:rPr lang="en-US" dirty="0" err="1"/>
              <a:t>unordered_set</a:t>
            </a:r>
            <a:endParaRPr lang="en-US" dirty="0"/>
          </a:p>
        </p:txBody>
      </p:sp>
      <p:sp>
        <p:nvSpPr>
          <p:cNvPr id="4" name="Content Placeholder 3">
            <a:extLst>
              <a:ext uri="{FF2B5EF4-FFF2-40B4-BE49-F238E27FC236}">
                <a16:creationId xmlns:a16="http://schemas.microsoft.com/office/drawing/2014/main" id="{FED8A875-61EC-694C-AF38-C731C89EC4E3}"/>
              </a:ext>
            </a:extLst>
          </p:cNvPr>
          <p:cNvSpPr>
            <a:spLocks noGrp="1"/>
          </p:cNvSpPr>
          <p:nvPr>
            <p:ph idx="1"/>
          </p:nvPr>
        </p:nvSpPr>
        <p:spPr/>
        <p:txBody>
          <a:bodyPr/>
          <a:lstStyle/>
          <a:p>
            <a:r>
              <a:rPr lang="en-US" dirty="0"/>
              <a:t>Set is a collection of unique items</a:t>
            </a:r>
          </a:p>
          <a:p>
            <a:pPr lvl="1"/>
            <a:r>
              <a:rPr lang="en-US" dirty="0"/>
              <a:t>std::set implements O(</a:t>
            </a:r>
            <a:r>
              <a:rPr lang="en-US" dirty="0" err="1"/>
              <a:t>logN</a:t>
            </a:r>
            <a:r>
              <a:rPr lang="en-US" dirty="0"/>
              <a:t>) red-black tree</a:t>
            </a:r>
          </a:p>
          <a:p>
            <a:pPr lvl="1"/>
            <a:r>
              <a:rPr lang="en-US" dirty="0"/>
              <a:t>std::</a:t>
            </a:r>
            <a:r>
              <a:rPr lang="en-US" dirty="0" err="1"/>
              <a:t>unordered_set</a:t>
            </a:r>
            <a:r>
              <a:rPr lang="en-US" dirty="0"/>
              <a:t> implements O(1) hash function</a:t>
            </a:r>
          </a:p>
        </p:txBody>
      </p:sp>
      <p:sp>
        <p:nvSpPr>
          <p:cNvPr id="5" name="Rectangle 4">
            <a:extLst>
              <a:ext uri="{FF2B5EF4-FFF2-40B4-BE49-F238E27FC236}">
                <a16:creationId xmlns:a16="http://schemas.microsoft.com/office/drawing/2014/main" id="{7500AF3F-AA44-A645-B2E6-2ABE87370CB7}"/>
              </a:ext>
            </a:extLst>
          </p:cNvPr>
          <p:cNvSpPr/>
          <p:nvPr/>
        </p:nvSpPr>
        <p:spPr>
          <a:xfrm>
            <a:off x="628649" y="2844079"/>
            <a:ext cx="7886699" cy="3416320"/>
          </a:xfrm>
          <a:prstGeom prst="rect">
            <a:avLst/>
          </a:prstGeom>
        </p:spPr>
        <p:txBody>
          <a:bodyPr wrap="square">
            <a:spAutoFit/>
          </a:bodyPr>
          <a:lstStyle/>
          <a:p>
            <a:r>
              <a:rPr lang="en-US" altLang="zh-TW" dirty="0">
                <a:latin typeface="Courier New" pitchFamily="49" charset="0"/>
                <a:cs typeface="Courier New" pitchFamily="49" charset="0"/>
              </a:rPr>
              <a:t>#include &lt;set&gt;</a:t>
            </a:r>
          </a:p>
          <a:p>
            <a:r>
              <a:rPr lang="en-US" altLang="zh-TW" dirty="0">
                <a:latin typeface="Courier New" pitchFamily="49" charset="0"/>
                <a:cs typeface="Courier New" pitchFamily="49" charset="0"/>
              </a:rPr>
              <a:t>#include &lt;</a:t>
            </a:r>
            <a:r>
              <a:rPr lang="en-US" altLang="zh-TW" dirty="0" err="1">
                <a:latin typeface="Courier New" pitchFamily="49" charset="0"/>
                <a:cs typeface="Courier New" pitchFamily="49" charset="0"/>
              </a:rPr>
              <a:t>unordered_set</a:t>
            </a:r>
            <a:r>
              <a:rPr lang="en-US" altLang="zh-TW" dirty="0">
                <a:latin typeface="Courier New" pitchFamily="49" charset="0"/>
                <a:cs typeface="Courier New" pitchFamily="49" charset="0"/>
              </a:rPr>
              <a:t>&gt;</a:t>
            </a:r>
          </a:p>
          <a:p>
            <a:r>
              <a:rPr lang="en-US" altLang="zh-TW" dirty="0">
                <a:latin typeface="Courier New" pitchFamily="49" charset="0"/>
                <a:cs typeface="Courier New" pitchFamily="49" charset="0"/>
              </a:rPr>
              <a:t>std::set&lt;int&gt;my; </a:t>
            </a:r>
            <a:r>
              <a:rPr lang="en-US" altLang="zh-TW" b="1" i="1" dirty="0">
                <a:solidFill>
                  <a:srgbClr val="FF0000"/>
                </a:solidFill>
                <a:latin typeface="Courier New" pitchFamily="49" charset="0"/>
                <a:cs typeface="Courier New" pitchFamily="49" charset="0"/>
              </a:rPr>
              <a:t>// or std::</a:t>
            </a:r>
            <a:r>
              <a:rPr lang="en-US" altLang="zh-TW" b="1" i="1" dirty="0" err="1">
                <a:solidFill>
                  <a:srgbClr val="FF0000"/>
                </a:solidFill>
                <a:latin typeface="Courier New" pitchFamily="49" charset="0"/>
                <a:cs typeface="Courier New" pitchFamily="49" charset="0"/>
              </a:rPr>
              <a:t>unordered_set</a:t>
            </a:r>
            <a:r>
              <a:rPr lang="en-US" altLang="zh-TW" b="1" i="1" dirty="0">
                <a:solidFill>
                  <a:srgbClr val="FF0000"/>
                </a:solidFill>
                <a:latin typeface="Courier New" pitchFamily="49" charset="0"/>
                <a:cs typeface="Courier New" pitchFamily="49" charset="0"/>
              </a:rPr>
              <a:t>&lt;int&gt;</a:t>
            </a:r>
          </a:p>
          <a:p>
            <a:endParaRPr lang="en-US" altLang="zh-TW" dirty="0">
              <a:latin typeface="Courier New" pitchFamily="49" charset="0"/>
              <a:cs typeface="Courier New" pitchFamily="49" charset="0"/>
            </a:endParaRPr>
          </a:p>
          <a:p>
            <a:r>
              <a:rPr lang="en-US" altLang="zh-TW" dirty="0" err="1">
                <a:latin typeface="Courier New" pitchFamily="49" charset="0"/>
                <a:cs typeface="Courier New" pitchFamily="49" charset="0"/>
              </a:rPr>
              <a:t>my.insert</a:t>
            </a:r>
            <a:r>
              <a:rPr lang="en-US" altLang="zh-TW" dirty="0">
                <a:latin typeface="Courier New" pitchFamily="49" charset="0"/>
                <a:cs typeface="Courier New" pitchFamily="49" charset="0"/>
              </a:rPr>
              <a:t>(1); </a:t>
            </a:r>
          </a:p>
          <a:p>
            <a:r>
              <a:rPr lang="en-US" altLang="zh-TW" dirty="0" err="1">
                <a:latin typeface="Courier New" pitchFamily="49" charset="0"/>
                <a:cs typeface="Courier New" pitchFamily="49" charset="0"/>
              </a:rPr>
              <a:t>my.insert</a:t>
            </a:r>
            <a:r>
              <a:rPr lang="en-US" altLang="zh-TW" dirty="0">
                <a:latin typeface="Courier New" pitchFamily="49" charset="0"/>
                <a:cs typeface="Courier New" pitchFamily="49" charset="0"/>
              </a:rPr>
              <a:t>(5); </a:t>
            </a:r>
          </a:p>
          <a:p>
            <a:r>
              <a:rPr lang="en-US" altLang="zh-TW" dirty="0" err="1">
                <a:latin typeface="Courier New" pitchFamily="49" charset="0"/>
                <a:cs typeface="Courier New" pitchFamily="49" charset="0"/>
              </a:rPr>
              <a:t>my.insert</a:t>
            </a:r>
            <a:r>
              <a:rPr lang="en-US" altLang="zh-TW" dirty="0">
                <a:latin typeface="Courier New" pitchFamily="49" charset="0"/>
                <a:cs typeface="Courier New" pitchFamily="49" charset="0"/>
              </a:rPr>
              <a:t>(3);</a:t>
            </a:r>
          </a:p>
          <a:p>
            <a:endParaRPr lang="en-US" altLang="zh-TW" dirty="0">
              <a:latin typeface="Courier New" pitchFamily="49" charset="0"/>
              <a:cs typeface="Courier New" pitchFamily="49" charset="0"/>
            </a:endParaRPr>
          </a:p>
          <a:p>
            <a:r>
              <a:rPr lang="en-US" altLang="zh-TW" b="1" dirty="0">
                <a:latin typeface="Courier New" pitchFamily="49" charset="0"/>
                <a:cs typeface="Courier New" pitchFamily="49" charset="0"/>
              </a:rPr>
              <a:t>for(auto data : my)</a:t>
            </a:r>
          </a:p>
          <a:p>
            <a:r>
              <a:rPr lang="en-US" altLang="zh-TW" b="1" dirty="0">
                <a:latin typeface="Courier New" pitchFamily="49" charset="0"/>
                <a:cs typeface="Courier New" pitchFamily="49" charset="0"/>
              </a:rPr>
              <a:t>    </a:t>
            </a:r>
            <a:r>
              <a:rPr lang="en-US" altLang="zh-TW" b="1" dirty="0" err="1">
                <a:latin typeface="Courier New" pitchFamily="49" charset="0"/>
                <a:cs typeface="Courier New" pitchFamily="49" charset="0"/>
              </a:rPr>
              <a:t>cout</a:t>
            </a:r>
            <a:r>
              <a:rPr lang="en-US" altLang="zh-TW" b="1" dirty="0">
                <a:latin typeface="Courier New" pitchFamily="49" charset="0"/>
                <a:cs typeface="Courier New" pitchFamily="49" charset="0"/>
              </a:rPr>
              <a:t>&lt;&lt; data &lt;&lt;“ “&lt;&lt;</a:t>
            </a:r>
            <a:r>
              <a:rPr lang="en-US" altLang="zh-TW" b="1" dirty="0" err="1">
                <a:latin typeface="Courier New" pitchFamily="49" charset="0"/>
                <a:cs typeface="Courier New" pitchFamily="49" charset="0"/>
              </a:rPr>
              <a:t>endl</a:t>
            </a:r>
            <a:r>
              <a:rPr lang="en-US" altLang="zh-TW" b="1" dirty="0">
                <a:latin typeface="Courier New" pitchFamily="49" charset="0"/>
                <a:cs typeface="Courier New" pitchFamily="49" charset="0"/>
              </a:rPr>
              <a:t>; </a:t>
            </a:r>
            <a:r>
              <a:rPr lang="en-US" altLang="zh-TW" b="1" dirty="0">
                <a:solidFill>
                  <a:srgbClr val="00B050"/>
                </a:solidFill>
                <a:latin typeface="Courier New" pitchFamily="49" charset="0"/>
                <a:cs typeface="Courier New" pitchFamily="49" charset="0"/>
              </a:rPr>
              <a:t>//1, 3, 5</a:t>
            </a:r>
            <a:endParaRPr lang="en-US" altLang="zh-TW" b="1" dirty="0">
              <a:latin typeface="Courier New" pitchFamily="49" charset="0"/>
              <a:cs typeface="Courier New" pitchFamily="49" charset="0"/>
            </a:endParaRPr>
          </a:p>
          <a:p>
            <a:endParaRPr lang="en-US" altLang="zh-TW" dirty="0">
              <a:latin typeface="Courier New" pitchFamily="49" charset="0"/>
              <a:cs typeface="Courier New" pitchFamily="49" charset="0"/>
            </a:endParaRPr>
          </a:p>
          <a:p>
            <a:r>
              <a:rPr lang="en-US" altLang="zh-TW" dirty="0" err="1">
                <a:latin typeface="Courier New" pitchFamily="49" charset="0"/>
                <a:cs typeface="Courier New" pitchFamily="49" charset="0"/>
              </a:rPr>
              <a:t>my.clear</a:t>
            </a:r>
            <a:r>
              <a:rPr lang="en-US" altLang="zh-TW" dirty="0">
                <a:latin typeface="Courier New" pitchFamily="49" charset="0"/>
                <a:cs typeface="Courier New" pitchFamily="49" charset="0"/>
              </a:rPr>
              <a:t>();</a:t>
            </a:r>
          </a:p>
        </p:txBody>
      </p:sp>
    </p:spTree>
    <p:extLst>
      <p:ext uri="{BB962C8B-B14F-4D97-AF65-F5344CB8AC3E}">
        <p14:creationId xmlns:p14="http://schemas.microsoft.com/office/powerpoint/2010/main" val="1473960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9994A16-4898-9947-B73A-E31534176645}"/>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88BBA6C8-C881-BB49-A546-D6D0416CFBB9}"/>
              </a:ext>
            </a:extLst>
          </p:cNvPr>
          <p:cNvSpPr>
            <a:spLocks noGrp="1"/>
          </p:cNvSpPr>
          <p:nvPr>
            <p:ph type="title"/>
          </p:nvPr>
        </p:nvSpPr>
        <p:spPr/>
        <p:txBody>
          <a:bodyPr>
            <a:normAutofit/>
          </a:bodyPr>
          <a:lstStyle/>
          <a:p>
            <a:r>
              <a:rPr lang="en-US" dirty="0"/>
              <a:t>Example 1: Dictionary Set</a:t>
            </a:r>
          </a:p>
        </p:txBody>
      </p:sp>
      <p:sp>
        <p:nvSpPr>
          <p:cNvPr id="4" name="Content Placeholder 3">
            <a:extLst>
              <a:ext uri="{FF2B5EF4-FFF2-40B4-BE49-F238E27FC236}">
                <a16:creationId xmlns:a16="http://schemas.microsoft.com/office/drawing/2014/main" id="{E38EF81B-7991-6044-8B39-F18830F773BF}"/>
              </a:ext>
            </a:extLst>
          </p:cNvPr>
          <p:cNvSpPr>
            <a:spLocks noGrp="1"/>
          </p:cNvSpPr>
          <p:nvPr>
            <p:ph idx="1"/>
          </p:nvPr>
        </p:nvSpPr>
        <p:spPr>
          <a:xfrm>
            <a:off x="628650" y="1295944"/>
            <a:ext cx="7886700" cy="5274673"/>
          </a:xfrm>
        </p:spPr>
        <p:txBody>
          <a:bodyPr>
            <a:normAutofit fontScale="85000" lnSpcReduction="10000"/>
          </a:bodyPr>
          <a:lstStyle/>
          <a:p>
            <a:pPr marL="0" indent="0" algn="just">
              <a:buNone/>
            </a:pPr>
            <a:r>
              <a:rPr lang="en-US" b="0" dirty="0"/>
              <a:t>You are asked to write a program that lists all the different words in the input text. In this problem, a word is defined as a consecutive sequence of alphabets, in upper and/or lower case. Words with only one letter are also to be considered. Furthermore, your program must be </a:t>
            </a:r>
            <a:r>
              <a:rPr lang="en-US" b="0" dirty="0" err="1"/>
              <a:t>CaSe</a:t>
            </a:r>
            <a:r>
              <a:rPr lang="en-US" b="0" dirty="0"/>
              <a:t> </a:t>
            </a:r>
            <a:r>
              <a:rPr lang="en-US" b="0" dirty="0" err="1"/>
              <a:t>InSeNsItIvE</a:t>
            </a:r>
            <a:r>
              <a:rPr lang="en-US" b="0" dirty="0"/>
              <a:t>. For example, words like "Apple", "apple" or "APPLE" must be considered the same. </a:t>
            </a:r>
          </a:p>
          <a:p>
            <a:pPr marL="0" indent="0" algn="just">
              <a:buNone/>
            </a:pPr>
            <a:endParaRPr lang="en-US" b="0" dirty="0"/>
          </a:p>
          <a:p>
            <a:pPr marL="0" indent="0" algn="just">
              <a:buNone/>
            </a:pPr>
            <a:r>
              <a:rPr lang="en-US" dirty="0"/>
              <a:t>Input: </a:t>
            </a:r>
            <a:r>
              <a:rPr lang="en-US" b="0" dirty="0"/>
              <a:t>The input file is a text with no more than 5000 lines. An input line has at most 200 characters. Input is terminated by EOF. </a:t>
            </a:r>
          </a:p>
          <a:p>
            <a:pPr marL="0" indent="0" algn="just">
              <a:buNone/>
            </a:pPr>
            <a:endParaRPr lang="en-US" b="0" dirty="0"/>
          </a:p>
          <a:p>
            <a:pPr marL="0" indent="0" algn="just">
              <a:buNone/>
            </a:pPr>
            <a:r>
              <a:rPr lang="en-US" dirty="0"/>
              <a:t>Output: </a:t>
            </a:r>
            <a:r>
              <a:rPr lang="en-US" b="0" dirty="0"/>
              <a:t>Your output should give a list of different words that appears in the input text, one in a line. The words should all be in lower case, sorted in alphabetical order. You can be sure that he number of distinct words in the text does not exceed 5000. </a:t>
            </a:r>
          </a:p>
          <a:p>
            <a:pPr marL="0" indent="0" algn="just">
              <a:buNone/>
            </a:pPr>
            <a:endParaRPr lang="en-US" b="0" dirty="0"/>
          </a:p>
        </p:txBody>
      </p:sp>
    </p:spTree>
    <p:extLst>
      <p:ext uri="{BB962C8B-B14F-4D97-AF65-F5344CB8AC3E}">
        <p14:creationId xmlns:p14="http://schemas.microsoft.com/office/powerpoint/2010/main" val="1267684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FEEF51-40B4-0341-85F5-1790009D1F22}"/>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4DEDED06-2B69-5942-9864-75C5BFAE2CA4}"/>
              </a:ext>
            </a:extLst>
          </p:cNvPr>
          <p:cNvSpPr>
            <a:spLocks noGrp="1"/>
          </p:cNvSpPr>
          <p:nvPr>
            <p:ph type="title"/>
          </p:nvPr>
        </p:nvSpPr>
        <p:spPr/>
        <p:txBody>
          <a:bodyPr/>
          <a:lstStyle/>
          <a:p>
            <a:r>
              <a:rPr lang="en-US" dirty="0"/>
              <a:t>Example 1: Dictionary Set</a:t>
            </a:r>
          </a:p>
        </p:txBody>
      </p:sp>
      <p:sp>
        <p:nvSpPr>
          <p:cNvPr id="4" name="Content Placeholder 3">
            <a:extLst>
              <a:ext uri="{FF2B5EF4-FFF2-40B4-BE49-F238E27FC236}">
                <a16:creationId xmlns:a16="http://schemas.microsoft.com/office/drawing/2014/main" id="{3F61D1C3-2656-BF48-8451-2069340FE4FA}"/>
              </a:ext>
            </a:extLst>
          </p:cNvPr>
          <p:cNvSpPr>
            <a:spLocks noGrp="1"/>
          </p:cNvSpPr>
          <p:nvPr>
            <p:ph idx="1"/>
          </p:nvPr>
        </p:nvSpPr>
        <p:spPr>
          <a:xfrm>
            <a:off x="628650" y="1295944"/>
            <a:ext cx="7886700" cy="5299928"/>
          </a:xfrm>
        </p:spPr>
        <p:txBody>
          <a:bodyPr>
            <a:normAutofit/>
          </a:bodyPr>
          <a:lstStyle/>
          <a:p>
            <a:pPr marL="0" indent="0">
              <a:buNone/>
            </a:pPr>
            <a:r>
              <a:rPr lang="en-US" altLang="zh-TW" sz="2000" dirty="0"/>
              <a:t>Sample Input</a:t>
            </a:r>
          </a:p>
          <a:p>
            <a:pPr marL="0" indent="0">
              <a:buNone/>
            </a:pPr>
            <a:r>
              <a:rPr lang="en-US" altLang="zh-TW" sz="1600" b="0" dirty="0"/>
              <a:t>Adventures in Disneyland Two blondes were going to Disneyland when they came to a fork in the road. The sign read: "Disneyland Left." So they went home. </a:t>
            </a:r>
          </a:p>
          <a:p>
            <a:pPr marL="0" indent="0">
              <a:buNone/>
            </a:pPr>
            <a:endParaRPr lang="en-US" altLang="zh-TW" sz="1600" b="0" dirty="0"/>
          </a:p>
          <a:p>
            <a:pPr marL="0" indent="0">
              <a:buNone/>
            </a:pPr>
            <a:r>
              <a:rPr lang="en-US" altLang="zh-TW" sz="2000" dirty="0"/>
              <a:t>Sample Output</a:t>
            </a:r>
            <a:endParaRPr lang="en-US" altLang="zh-TW" sz="1200" b="1" dirty="0"/>
          </a:p>
          <a:p>
            <a:pPr lvl="1">
              <a:buNone/>
            </a:pPr>
            <a:r>
              <a:rPr lang="en-US" altLang="zh-TW" sz="1200" dirty="0"/>
              <a:t>a</a:t>
            </a:r>
          </a:p>
          <a:p>
            <a:pPr lvl="1">
              <a:buNone/>
            </a:pPr>
            <a:r>
              <a:rPr lang="en-US" altLang="zh-TW" sz="1200" dirty="0"/>
              <a:t>adventures </a:t>
            </a:r>
          </a:p>
          <a:p>
            <a:pPr lvl="1">
              <a:buNone/>
            </a:pPr>
            <a:r>
              <a:rPr lang="en-US" altLang="zh-TW" sz="1200" dirty="0"/>
              <a:t>blondes</a:t>
            </a:r>
          </a:p>
          <a:p>
            <a:pPr lvl="1">
              <a:buNone/>
            </a:pPr>
            <a:r>
              <a:rPr lang="en-US" altLang="zh-TW" sz="1200" dirty="0"/>
              <a:t>came </a:t>
            </a:r>
          </a:p>
          <a:p>
            <a:pPr lvl="1">
              <a:buNone/>
            </a:pPr>
            <a:r>
              <a:rPr lang="en-US" altLang="zh-TW" sz="1200" dirty="0" err="1"/>
              <a:t>disneyland</a:t>
            </a:r>
            <a:endParaRPr lang="en-US" altLang="zh-TW" sz="1200" dirty="0"/>
          </a:p>
          <a:p>
            <a:pPr lvl="1">
              <a:buNone/>
            </a:pPr>
            <a:r>
              <a:rPr lang="en-US" altLang="zh-TW" sz="1200" dirty="0"/>
              <a:t>fork </a:t>
            </a:r>
          </a:p>
          <a:p>
            <a:pPr lvl="1">
              <a:buNone/>
            </a:pPr>
            <a:r>
              <a:rPr lang="en-US" altLang="zh-TW" sz="1200" dirty="0"/>
              <a:t>going </a:t>
            </a:r>
          </a:p>
          <a:p>
            <a:pPr lvl="1">
              <a:buNone/>
            </a:pPr>
            <a:r>
              <a:rPr lang="en-US" altLang="zh-TW" sz="1200" dirty="0"/>
              <a:t>home </a:t>
            </a:r>
          </a:p>
          <a:p>
            <a:pPr lvl="1">
              <a:buNone/>
            </a:pPr>
            <a:r>
              <a:rPr lang="en-US" altLang="zh-TW" sz="1200" dirty="0"/>
              <a:t>in </a:t>
            </a:r>
          </a:p>
          <a:p>
            <a:pPr lvl="1">
              <a:buNone/>
            </a:pPr>
            <a:r>
              <a:rPr lang="en-US" altLang="zh-TW" sz="1200" dirty="0"/>
              <a:t>left </a:t>
            </a:r>
          </a:p>
          <a:p>
            <a:pPr lvl="1">
              <a:buNone/>
            </a:pPr>
            <a:r>
              <a:rPr lang="en-US" altLang="zh-TW" sz="1200" dirty="0"/>
              <a:t>read </a:t>
            </a:r>
          </a:p>
          <a:p>
            <a:pPr lvl="1">
              <a:buNone/>
            </a:pPr>
            <a:r>
              <a:rPr lang="en-US" altLang="zh-TW" sz="1200" dirty="0"/>
              <a:t>road </a:t>
            </a:r>
          </a:p>
          <a:p>
            <a:pPr lvl="1">
              <a:buNone/>
            </a:pPr>
            <a:r>
              <a:rPr lang="en-US" altLang="zh-TW" sz="1200" dirty="0"/>
              <a:t>sign </a:t>
            </a:r>
          </a:p>
          <a:p>
            <a:pPr lvl="1">
              <a:buNone/>
            </a:pPr>
            <a:r>
              <a:rPr lang="en-US" altLang="zh-TW" sz="1200" dirty="0"/>
              <a:t>so </a:t>
            </a:r>
          </a:p>
          <a:p>
            <a:pPr lvl="1">
              <a:buNone/>
            </a:pPr>
            <a:r>
              <a:rPr lang="en-US" altLang="zh-TW" sz="1200" dirty="0"/>
              <a:t>the </a:t>
            </a:r>
          </a:p>
          <a:p>
            <a:pPr lvl="1">
              <a:buNone/>
            </a:pPr>
            <a:r>
              <a:rPr lang="en-US" altLang="zh-TW" sz="1200" dirty="0"/>
              <a:t>…</a:t>
            </a:r>
            <a:endParaRPr lang="en-US" altLang="zh-TW" sz="1600" dirty="0"/>
          </a:p>
          <a:p>
            <a:endParaRPr lang="en-US" sz="2800" dirty="0"/>
          </a:p>
        </p:txBody>
      </p:sp>
    </p:spTree>
    <p:extLst>
      <p:ext uri="{BB962C8B-B14F-4D97-AF65-F5344CB8AC3E}">
        <p14:creationId xmlns:p14="http://schemas.microsoft.com/office/powerpoint/2010/main" val="2714327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2DA37B-6116-E04E-81E7-151A34AF3DC5}"/>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DD17EB3B-D81E-0B41-BC24-316C348CE927}"/>
              </a:ext>
            </a:extLst>
          </p:cNvPr>
          <p:cNvSpPr>
            <a:spLocks noGrp="1"/>
          </p:cNvSpPr>
          <p:nvPr>
            <p:ph type="title"/>
          </p:nvPr>
        </p:nvSpPr>
        <p:spPr/>
        <p:txBody>
          <a:bodyPr/>
          <a:lstStyle/>
          <a:p>
            <a:r>
              <a:rPr lang="en-US" dirty="0"/>
              <a:t>Please refer to CPP reference</a:t>
            </a:r>
          </a:p>
        </p:txBody>
      </p:sp>
      <p:sp>
        <p:nvSpPr>
          <p:cNvPr id="4" name="Content Placeholder 3">
            <a:extLst>
              <a:ext uri="{FF2B5EF4-FFF2-40B4-BE49-F238E27FC236}">
                <a16:creationId xmlns:a16="http://schemas.microsoft.com/office/drawing/2014/main" id="{EEF17FAA-4AA8-5846-9DAB-5D01D00B8FFC}"/>
              </a:ext>
            </a:extLst>
          </p:cNvPr>
          <p:cNvSpPr>
            <a:spLocks noGrp="1"/>
          </p:cNvSpPr>
          <p:nvPr>
            <p:ph idx="1"/>
          </p:nvPr>
        </p:nvSpPr>
        <p:spPr/>
        <p:txBody>
          <a:bodyPr>
            <a:normAutofit/>
          </a:bodyPr>
          <a:lstStyle/>
          <a:p>
            <a:r>
              <a:rPr lang="en-US" sz="2100" dirty="0">
                <a:hlinkClick r:id="rId3"/>
              </a:rPr>
              <a:t>https://en.cppreference.com/w/cpp/container/set</a:t>
            </a:r>
            <a:endParaRPr lang="en-US" sz="2100" dirty="0"/>
          </a:p>
          <a:p>
            <a:r>
              <a:rPr lang="en-US" sz="2100" dirty="0">
                <a:hlinkClick r:id="rId4"/>
              </a:rPr>
              <a:t>https://en.cppreference.com/w/cpp/container/map</a:t>
            </a:r>
            <a:endParaRPr lang="en-US" sz="2100" dirty="0"/>
          </a:p>
          <a:p>
            <a:r>
              <a:rPr lang="en-US" sz="2100" dirty="0">
                <a:hlinkClick r:id="rId5"/>
              </a:rPr>
              <a:t>https://en.cppreference.com/w/cpp/container/unordered_set</a:t>
            </a:r>
            <a:endParaRPr lang="en-US" sz="2100" dirty="0"/>
          </a:p>
          <a:p>
            <a:r>
              <a:rPr lang="en-US" sz="2100" dirty="0">
                <a:hlinkClick r:id="rId6"/>
              </a:rPr>
              <a:t>https://en.cppreference.com/w/cpp/container/unordered_map</a:t>
            </a:r>
            <a:endParaRPr lang="en-US" sz="2100" dirty="0"/>
          </a:p>
        </p:txBody>
      </p:sp>
    </p:spTree>
    <p:extLst>
      <p:ext uri="{BB962C8B-B14F-4D97-AF65-F5344CB8AC3E}">
        <p14:creationId xmlns:p14="http://schemas.microsoft.com/office/powerpoint/2010/main" val="39484376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EE3FBBC-83FD-AC42-B275-64C90D0D4433}"/>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88BBD15C-4BD9-764F-981C-9419827731DE}"/>
              </a:ext>
            </a:extLst>
          </p:cNvPr>
          <p:cNvSpPr>
            <a:spLocks noGrp="1"/>
          </p:cNvSpPr>
          <p:nvPr>
            <p:ph type="title"/>
          </p:nvPr>
        </p:nvSpPr>
        <p:spPr/>
        <p:txBody>
          <a:bodyPr/>
          <a:lstStyle/>
          <a:p>
            <a:r>
              <a:rPr lang="en-US" dirty="0"/>
              <a:t>Hash Table</a:t>
            </a:r>
          </a:p>
        </p:txBody>
      </p:sp>
      <p:sp>
        <p:nvSpPr>
          <p:cNvPr id="4" name="Content Placeholder 3">
            <a:extLst>
              <a:ext uri="{FF2B5EF4-FFF2-40B4-BE49-F238E27FC236}">
                <a16:creationId xmlns:a16="http://schemas.microsoft.com/office/drawing/2014/main" id="{0C2B9715-A5A3-A04E-A70D-196FECE470D1}"/>
              </a:ext>
            </a:extLst>
          </p:cNvPr>
          <p:cNvSpPr>
            <a:spLocks noGrp="1"/>
          </p:cNvSpPr>
          <p:nvPr>
            <p:ph idx="1"/>
          </p:nvPr>
        </p:nvSpPr>
        <p:spPr/>
        <p:txBody>
          <a:bodyPr/>
          <a:lstStyle/>
          <a:p>
            <a:pPr algn="just"/>
            <a:r>
              <a:rPr lang="en-US" altLang="zh-TW" dirty="0"/>
              <a:t>Hash</a:t>
            </a:r>
          </a:p>
          <a:p>
            <a:pPr lvl="1" algn="just"/>
            <a:r>
              <a:rPr lang="en-US" altLang="zh-TW" dirty="0"/>
              <a:t>A table with static or dynamic size</a:t>
            </a:r>
          </a:p>
          <a:p>
            <a:pPr lvl="1" algn="just"/>
            <a:r>
              <a:rPr lang="en-US" altLang="zh-TW" dirty="0"/>
              <a:t>hash represents the procedure that uses a function f(x) to transform a key word x into a new address </a:t>
            </a:r>
          </a:p>
          <a:p>
            <a:pPr lvl="1" algn="just"/>
            <a:endParaRPr lang="en-US" altLang="zh-TW" dirty="0"/>
          </a:p>
          <a:p>
            <a:pPr algn="just"/>
            <a:endParaRPr lang="en-US" altLang="zh-TW" dirty="0"/>
          </a:p>
          <a:p>
            <a:endParaRPr lang="en-US" dirty="0"/>
          </a:p>
        </p:txBody>
      </p:sp>
      <p:sp>
        <p:nvSpPr>
          <p:cNvPr id="5" name="Text Box 4">
            <a:extLst>
              <a:ext uri="{FF2B5EF4-FFF2-40B4-BE49-F238E27FC236}">
                <a16:creationId xmlns:a16="http://schemas.microsoft.com/office/drawing/2014/main" id="{84982C46-50FF-D946-8281-C87E086B88DF}"/>
              </a:ext>
            </a:extLst>
          </p:cNvPr>
          <p:cNvSpPr txBox="1">
            <a:spLocks noChangeArrowheads="1"/>
          </p:cNvSpPr>
          <p:nvPr/>
        </p:nvSpPr>
        <p:spPr bwMode="auto">
          <a:xfrm>
            <a:off x="3154343" y="4003677"/>
            <a:ext cx="2303462" cy="430887"/>
          </a:xfrm>
          <a:prstGeom prst="rect">
            <a:avLst/>
          </a:prstGeom>
          <a:solidFill>
            <a:srgbClr val="99CCFF"/>
          </a:solidFill>
          <a:ln w="9525">
            <a:solidFill>
              <a:schemeClr val="tx1"/>
            </a:solidFill>
            <a:miter lim="800000"/>
            <a:headEnd/>
            <a:tailEnd/>
          </a:ln>
          <a:effectLst/>
        </p:spPr>
        <p:txBody>
          <a:bodyPr>
            <a:spAutoFit/>
          </a:bodyPr>
          <a:lstStyle/>
          <a:p>
            <a:pPr algn="ctr">
              <a:spcBef>
                <a:spcPct val="50000"/>
              </a:spcBef>
            </a:pPr>
            <a:r>
              <a:rPr lang="en-US" altLang="zh-TW" sz="2200" dirty="0"/>
              <a:t>Hash Function</a:t>
            </a:r>
          </a:p>
        </p:txBody>
      </p:sp>
      <p:sp>
        <p:nvSpPr>
          <p:cNvPr id="6" name="Line 5">
            <a:extLst>
              <a:ext uri="{FF2B5EF4-FFF2-40B4-BE49-F238E27FC236}">
                <a16:creationId xmlns:a16="http://schemas.microsoft.com/office/drawing/2014/main" id="{E82B068B-96AE-1644-A3D2-9094F7A6C7F7}"/>
              </a:ext>
            </a:extLst>
          </p:cNvPr>
          <p:cNvSpPr>
            <a:spLocks noChangeShapeType="1"/>
          </p:cNvSpPr>
          <p:nvPr/>
        </p:nvSpPr>
        <p:spPr bwMode="auto">
          <a:xfrm>
            <a:off x="2578080" y="4219577"/>
            <a:ext cx="576263" cy="0"/>
          </a:xfrm>
          <a:prstGeom prst="line">
            <a:avLst/>
          </a:prstGeom>
          <a:noFill/>
          <a:ln w="19050">
            <a:solidFill>
              <a:schemeClr val="tx1"/>
            </a:solidFill>
            <a:round/>
            <a:headEnd/>
            <a:tailEnd type="triangle" w="lg" len="lg"/>
          </a:ln>
          <a:effectLst/>
        </p:spPr>
        <p:txBody>
          <a:bodyPr/>
          <a:lstStyle/>
          <a:p>
            <a:endParaRPr lang="zh-TW" altLang="en-US"/>
          </a:p>
        </p:txBody>
      </p:sp>
      <p:sp>
        <p:nvSpPr>
          <p:cNvPr id="7" name="Line 6">
            <a:extLst>
              <a:ext uri="{FF2B5EF4-FFF2-40B4-BE49-F238E27FC236}">
                <a16:creationId xmlns:a16="http://schemas.microsoft.com/office/drawing/2014/main" id="{B0497511-F84F-7E48-89ED-A0CE570B4359}"/>
              </a:ext>
            </a:extLst>
          </p:cNvPr>
          <p:cNvSpPr>
            <a:spLocks noChangeShapeType="1"/>
          </p:cNvSpPr>
          <p:nvPr/>
        </p:nvSpPr>
        <p:spPr bwMode="auto">
          <a:xfrm>
            <a:off x="5457805" y="4219577"/>
            <a:ext cx="576263" cy="0"/>
          </a:xfrm>
          <a:prstGeom prst="line">
            <a:avLst/>
          </a:prstGeom>
          <a:noFill/>
          <a:ln w="19050">
            <a:solidFill>
              <a:schemeClr val="tx1"/>
            </a:solidFill>
            <a:round/>
            <a:headEnd/>
            <a:tailEnd type="triangle" w="lg" len="lg"/>
          </a:ln>
          <a:effectLst/>
        </p:spPr>
        <p:txBody>
          <a:bodyPr/>
          <a:lstStyle/>
          <a:p>
            <a:endParaRPr lang="zh-TW" altLang="en-US"/>
          </a:p>
        </p:txBody>
      </p:sp>
      <p:sp>
        <p:nvSpPr>
          <p:cNvPr id="8" name="Text Box 7">
            <a:extLst>
              <a:ext uri="{FF2B5EF4-FFF2-40B4-BE49-F238E27FC236}">
                <a16:creationId xmlns:a16="http://schemas.microsoft.com/office/drawing/2014/main" id="{9509DEF2-E2F6-344C-B6A7-441987F7D535}"/>
              </a:ext>
            </a:extLst>
          </p:cNvPr>
          <p:cNvSpPr txBox="1">
            <a:spLocks noChangeArrowheads="1"/>
          </p:cNvSpPr>
          <p:nvPr/>
        </p:nvSpPr>
        <p:spPr bwMode="auto">
          <a:xfrm>
            <a:off x="1544308" y="4017325"/>
            <a:ext cx="1150938" cy="366712"/>
          </a:xfrm>
          <a:prstGeom prst="rect">
            <a:avLst/>
          </a:prstGeom>
          <a:noFill/>
          <a:ln w="9525">
            <a:noFill/>
            <a:miter lim="800000"/>
            <a:headEnd/>
            <a:tailEnd/>
          </a:ln>
          <a:effectLst/>
        </p:spPr>
        <p:txBody>
          <a:bodyPr>
            <a:spAutoFit/>
          </a:bodyPr>
          <a:lstStyle/>
          <a:p>
            <a:pPr>
              <a:spcBef>
                <a:spcPct val="50000"/>
              </a:spcBef>
            </a:pPr>
            <a:r>
              <a:rPr lang="en-US" altLang="zh-TW" dirty="0"/>
              <a:t>key word</a:t>
            </a:r>
            <a:endParaRPr lang="zh-TW" altLang="en-US" dirty="0"/>
          </a:p>
        </p:txBody>
      </p:sp>
      <p:sp>
        <p:nvSpPr>
          <p:cNvPr id="9" name="Text Box 8">
            <a:extLst>
              <a:ext uri="{FF2B5EF4-FFF2-40B4-BE49-F238E27FC236}">
                <a16:creationId xmlns:a16="http://schemas.microsoft.com/office/drawing/2014/main" id="{E4F17B75-BFB5-3A4E-877C-109D6E7E0ABB}"/>
              </a:ext>
            </a:extLst>
          </p:cNvPr>
          <p:cNvSpPr txBox="1">
            <a:spLocks noChangeArrowheads="1"/>
          </p:cNvSpPr>
          <p:nvPr/>
        </p:nvSpPr>
        <p:spPr bwMode="auto">
          <a:xfrm>
            <a:off x="6034068" y="4003677"/>
            <a:ext cx="1223962" cy="366712"/>
          </a:xfrm>
          <a:prstGeom prst="rect">
            <a:avLst/>
          </a:prstGeom>
          <a:noFill/>
          <a:ln w="9525">
            <a:noFill/>
            <a:miter lim="800000"/>
            <a:headEnd/>
            <a:tailEnd/>
          </a:ln>
          <a:effectLst/>
        </p:spPr>
        <p:txBody>
          <a:bodyPr>
            <a:spAutoFit/>
          </a:bodyPr>
          <a:lstStyle/>
          <a:p>
            <a:pPr>
              <a:spcBef>
                <a:spcPct val="50000"/>
              </a:spcBef>
            </a:pPr>
            <a:r>
              <a:rPr lang="en-US" altLang="zh-TW" dirty="0"/>
              <a:t>address</a:t>
            </a:r>
            <a:endParaRPr lang="zh-TW" altLang="en-US" dirty="0"/>
          </a:p>
        </p:txBody>
      </p:sp>
      <p:graphicFrame>
        <p:nvGraphicFramePr>
          <p:cNvPr id="10" name="Object 13">
            <a:extLst>
              <a:ext uri="{FF2B5EF4-FFF2-40B4-BE49-F238E27FC236}">
                <a16:creationId xmlns:a16="http://schemas.microsoft.com/office/drawing/2014/main" id="{BE894CFB-0552-2E4A-9800-ACA7130A241B}"/>
              </a:ext>
            </a:extLst>
          </p:cNvPr>
          <p:cNvGraphicFramePr>
            <a:graphicFrameLocks noChangeAspect="1"/>
          </p:cNvGraphicFramePr>
          <p:nvPr/>
        </p:nvGraphicFramePr>
        <p:xfrm>
          <a:off x="6924696" y="4019888"/>
          <a:ext cx="647700" cy="368300"/>
        </p:xfrm>
        <a:graphic>
          <a:graphicData uri="http://schemas.openxmlformats.org/presentationml/2006/ole">
            <mc:AlternateContent xmlns:mc="http://schemas.openxmlformats.org/markup-compatibility/2006">
              <mc:Choice xmlns:v="urn:schemas-microsoft-com:vml" Requires="v">
                <p:oleObj spid="_x0000_s52358" name="方程式" r:id="rId3" imgW="469800" imgH="266400" progId="Equation.3">
                  <p:embed/>
                </p:oleObj>
              </mc:Choice>
              <mc:Fallback>
                <p:oleObj name="方程式" r:id="rId3" imgW="469800" imgH="266400" progId="Equation.3">
                  <p:embed/>
                  <p:pic>
                    <p:nvPicPr>
                      <p:cNvPr id="13" name="Object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24696" y="4019888"/>
                        <a:ext cx="647700" cy="368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804782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p:bldP spid="9"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565</TotalTime>
  <Words>2424</Words>
  <Application>Microsoft Macintosh PowerPoint</Application>
  <PresentationFormat>On-screen Show (4:3)</PresentationFormat>
  <Paragraphs>544</Paragraphs>
  <Slides>31</Slides>
  <Notes>3</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43" baseType="lpstr">
      <vt:lpstr>新細明體</vt:lpstr>
      <vt:lpstr>San serif</vt:lpstr>
      <vt:lpstr>San serif</vt:lpstr>
      <vt:lpstr>Sen sarif</vt:lpstr>
      <vt:lpstr>Arial</vt:lpstr>
      <vt:lpstr>Calibri</vt:lpstr>
      <vt:lpstr>Courier New</vt:lpstr>
      <vt:lpstr>Gill Sans MT</vt:lpstr>
      <vt:lpstr>Times New Roman</vt:lpstr>
      <vt:lpstr>Wingdings</vt:lpstr>
      <vt:lpstr>Office Theme</vt:lpstr>
      <vt:lpstr>方程式</vt:lpstr>
      <vt:lpstr>Lecture 5: Hash Table</vt:lpstr>
      <vt:lpstr>Hash Table</vt:lpstr>
      <vt:lpstr>Why do we Need Hash Table?</vt:lpstr>
      <vt:lpstr>std::map and std::unordered_map</vt:lpstr>
      <vt:lpstr>std::set and std::unordered_set</vt:lpstr>
      <vt:lpstr>Example 1: Dictionary Set</vt:lpstr>
      <vt:lpstr>Example 1: Dictionary Set</vt:lpstr>
      <vt:lpstr>Please refer to CPP reference</vt:lpstr>
      <vt:lpstr>Hash Table</vt:lpstr>
      <vt:lpstr>Hash Table Terminology</vt:lpstr>
      <vt:lpstr>Hash Function</vt:lpstr>
      <vt:lpstr>Shift Folding Hash Function</vt:lpstr>
      <vt:lpstr>Shift Folding and Reverse Hash Function</vt:lpstr>
      <vt:lpstr>Modulo Hash</vt:lpstr>
      <vt:lpstr>Modulo Hash Example</vt:lpstr>
      <vt:lpstr>Handling Overflow</vt:lpstr>
      <vt:lpstr>Example 2 - Snowflake</vt:lpstr>
      <vt:lpstr>Example 2: Snowflake</vt:lpstr>
      <vt:lpstr>Example 2: Snowflake</vt:lpstr>
      <vt:lpstr>Brute Force?</vt:lpstr>
      <vt:lpstr>Symmetry</vt:lpstr>
      <vt:lpstr>How do we Decide a Hash Function?</vt:lpstr>
      <vt:lpstr>Example 3: Balanced Binary Code</vt:lpstr>
      <vt:lpstr>Example 3: Balanced Binary Code</vt:lpstr>
      <vt:lpstr>Example 3: Balanced Binary Code</vt:lpstr>
      <vt:lpstr>Brute Force?</vt:lpstr>
      <vt:lpstr>Clever Method</vt:lpstr>
      <vt:lpstr>Clever Method</vt:lpstr>
      <vt:lpstr>Clever Method</vt:lpstr>
      <vt:lpstr>Clever Method</vt:lpstr>
      <vt:lpstr>Clever Method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4: STL Data Structures and VLSI Floorplan</dc:title>
  <dc:creator>Huang, Tsung-Wei</dc:creator>
  <cp:lastModifiedBy>Huang, Tsung-Wei</cp:lastModifiedBy>
  <cp:revision>212</cp:revision>
  <dcterms:created xsi:type="dcterms:W3CDTF">2020-01-29T18:16:45Z</dcterms:created>
  <dcterms:modified xsi:type="dcterms:W3CDTF">2020-02-06T20:52:28Z</dcterms:modified>
</cp:coreProperties>
</file>